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6"/>
  </p:notesMasterIdLst>
  <p:sldIdLst>
    <p:sldId id="258" r:id="rId2"/>
    <p:sldId id="261" r:id="rId3"/>
    <p:sldId id="265" r:id="rId4"/>
    <p:sldId id="262" r:id="rId5"/>
    <p:sldId id="263" r:id="rId6"/>
    <p:sldId id="269" r:id="rId7"/>
    <p:sldId id="264" r:id="rId8"/>
    <p:sldId id="266" r:id="rId9"/>
    <p:sldId id="267" r:id="rId10"/>
    <p:sldId id="271" r:id="rId11"/>
    <p:sldId id="270" r:id="rId12"/>
    <p:sldId id="272" r:id="rId13"/>
    <p:sldId id="273" r:id="rId14"/>
    <p:sldId id="27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1"/>
    <p:restoredTop sz="96154"/>
  </p:normalViewPr>
  <p:slideViewPr>
    <p:cSldViewPr snapToGrid="0">
      <p:cViewPr varScale="1">
        <p:scale>
          <a:sx n="122" d="100"/>
          <a:sy n="122" d="100"/>
        </p:scale>
        <p:origin x="304" y="20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518860-04B7-5F42-BFFC-ECA5E0484791}" type="datetimeFigureOut">
              <a:rPr lang="en-GB" smtClean="0"/>
              <a:t>02/03/2024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270ADB-777D-184A-B213-5DD53239205A}" type="slidenum">
              <a:rPr lang="en-GB" smtClean="0"/>
              <a:t>‹#›</a:t>
            </a:fld>
            <a:endParaRPr lang="en-GB"/>
          </a:p>
        </p:txBody>
      </p:sp>
    </p:spTree>
    <p:extLst>
      <p:ext uri="{BB962C8B-B14F-4D97-AF65-F5344CB8AC3E}">
        <p14:creationId xmlns:p14="http://schemas.microsoft.com/office/powerpoint/2010/main" val="219375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E4215903-32F6-5448-BE16-370586A6B5BD}" type="datetime1">
              <a:rPr lang="en-GB" smtClean="0"/>
              <a:t>02/03/2024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695318-9476-4140-9592-064DF231EF73}" type="slidenum">
              <a:rPr lang="en-GB" smtClean="0"/>
              <a:t>‹#›</a:t>
            </a:fld>
            <a:endParaRPr lang="en-GB"/>
          </a:p>
        </p:txBody>
      </p:sp>
    </p:spTree>
    <p:extLst>
      <p:ext uri="{BB962C8B-B14F-4D97-AF65-F5344CB8AC3E}">
        <p14:creationId xmlns:p14="http://schemas.microsoft.com/office/powerpoint/2010/main" val="1716520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EABA11F-D47A-494A-A7C2-EC679ED4382E}" type="datetime1">
              <a:rPr lang="en-GB" smtClean="0"/>
              <a:t>02/03/2024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695318-9476-4140-9592-064DF231EF73}" type="slidenum">
              <a:rPr lang="en-GB" smtClean="0"/>
              <a:t>‹#›</a:t>
            </a:fld>
            <a:endParaRPr lang="en-GB"/>
          </a:p>
        </p:txBody>
      </p:sp>
    </p:spTree>
    <p:extLst>
      <p:ext uri="{BB962C8B-B14F-4D97-AF65-F5344CB8AC3E}">
        <p14:creationId xmlns:p14="http://schemas.microsoft.com/office/powerpoint/2010/main" val="1426648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C1C000E-697E-924F-95A4-EE68B1205EB9}" type="datetime1">
              <a:rPr lang="en-GB" smtClean="0"/>
              <a:t>02/03/2024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695318-9476-4140-9592-064DF231EF73}" type="slidenum">
              <a:rPr lang="en-GB" smtClean="0"/>
              <a:t>‹#›</a:t>
            </a:fld>
            <a:endParaRPr lang="en-GB"/>
          </a:p>
        </p:txBody>
      </p:sp>
    </p:spTree>
    <p:extLst>
      <p:ext uri="{BB962C8B-B14F-4D97-AF65-F5344CB8AC3E}">
        <p14:creationId xmlns:p14="http://schemas.microsoft.com/office/powerpoint/2010/main" val="2135722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375DC23-FBC6-EF42-9CA7-DEC883E3074B}" type="datetime1">
              <a:rPr lang="en-GB" smtClean="0"/>
              <a:t>02/03/2024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695318-9476-4140-9592-064DF231EF73}" type="slidenum">
              <a:rPr lang="en-GB" smtClean="0"/>
              <a:t>‹#›</a:t>
            </a:fld>
            <a:endParaRPr lang="en-GB"/>
          </a:p>
        </p:txBody>
      </p:sp>
    </p:spTree>
    <p:extLst>
      <p:ext uri="{BB962C8B-B14F-4D97-AF65-F5344CB8AC3E}">
        <p14:creationId xmlns:p14="http://schemas.microsoft.com/office/powerpoint/2010/main" val="4250807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E45F70D-571B-714F-AA04-B64E3FF671F4}" type="datetime1">
              <a:rPr lang="en-GB" smtClean="0"/>
              <a:t>02/03/2024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D695318-9476-4140-9592-064DF231EF73}" type="slidenum">
              <a:rPr lang="en-GB" smtClean="0"/>
              <a:t>‹#›</a:t>
            </a:fld>
            <a:endParaRPr lang="en-GB"/>
          </a:p>
        </p:txBody>
      </p:sp>
    </p:spTree>
    <p:extLst>
      <p:ext uri="{BB962C8B-B14F-4D97-AF65-F5344CB8AC3E}">
        <p14:creationId xmlns:p14="http://schemas.microsoft.com/office/powerpoint/2010/main" val="570986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AC2DD27-39BA-8243-B22F-DF6C047076E1}" type="datetime1">
              <a:rPr lang="en-GB" smtClean="0"/>
              <a:t>02/03/2024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D695318-9476-4140-9592-064DF231EF73}" type="slidenum">
              <a:rPr lang="en-GB" smtClean="0"/>
              <a:t>‹#›</a:t>
            </a:fld>
            <a:endParaRPr lang="en-GB"/>
          </a:p>
        </p:txBody>
      </p:sp>
    </p:spTree>
    <p:extLst>
      <p:ext uri="{BB962C8B-B14F-4D97-AF65-F5344CB8AC3E}">
        <p14:creationId xmlns:p14="http://schemas.microsoft.com/office/powerpoint/2010/main" val="2310586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70A39B-08FA-854B-9651-827EE9F27ADA}" type="datetime1">
              <a:rPr lang="en-GB" smtClean="0"/>
              <a:t>02/03/2024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D695318-9476-4140-9592-064DF231EF73}" type="slidenum">
              <a:rPr lang="en-GB" smtClean="0"/>
              <a:t>‹#›</a:t>
            </a:fld>
            <a:endParaRPr lang="en-GB"/>
          </a:p>
        </p:txBody>
      </p:sp>
    </p:spTree>
    <p:extLst>
      <p:ext uri="{BB962C8B-B14F-4D97-AF65-F5344CB8AC3E}">
        <p14:creationId xmlns:p14="http://schemas.microsoft.com/office/powerpoint/2010/main" val="3067660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84269CA-8B0B-E040-8916-7B27D8ADABCD}" type="datetime1">
              <a:rPr lang="en-GB" smtClean="0"/>
              <a:t>02/03/2024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695318-9476-4140-9592-064DF231EF73}" type="slidenum">
              <a:rPr lang="en-GB" smtClean="0"/>
              <a:t>‹#›</a:t>
            </a:fld>
            <a:endParaRPr lang="en-GB"/>
          </a:p>
        </p:txBody>
      </p:sp>
    </p:spTree>
    <p:extLst>
      <p:ext uri="{BB962C8B-B14F-4D97-AF65-F5344CB8AC3E}">
        <p14:creationId xmlns:p14="http://schemas.microsoft.com/office/powerpoint/2010/main" val="358943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35336FD-EE75-8F4C-8341-01147A564F1A}" type="datetime1">
              <a:rPr lang="en-GB" smtClean="0"/>
              <a:t>02/03/2024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695318-9476-4140-9592-064DF231EF73}" type="slidenum">
              <a:rPr lang="en-GB" smtClean="0"/>
              <a:t>‹#›</a:t>
            </a:fld>
            <a:endParaRPr lang="en-GB"/>
          </a:p>
        </p:txBody>
      </p:sp>
    </p:spTree>
    <p:extLst>
      <p:ext uri="{BB962C8B-B14F-4D97-AF65-F5344CB8AC3E}">
        <p14:creationId xmlns:p14="http://schemas.microsoft.com/office/powerpoint/2010/main" val="1181498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8C63B70-1224-4542-8E97-26EC6C46767F}" type="datetime1">
              <a:rPr lang="en-GB" smtClean="0"/>
              <a:t>02/03/2024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695318-9476-4140-9592-064DF231EF73}" type="slidenum">
              <a:rPr lang="en-GB" smtClean="0"/>
              <a:t>‹#›</a:t>
            </a:fld>
            <a:endParaRPr lang="en-GB"/>
          </a:p>
        </p:txBody>
      </p:sp>
    </p:spTree>
    <p:extLst>
      <p:ext uri="{BB962C8B-B14F-4D97-AF65-F5344CB8AC3E}">
        <p14:creationId xmlns:p14="http://schemas.microsoft.com/office/powerpoint/2010/main" val="2952688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3BE699E-96CB-8B46-B089-227344FE920B}" type="datetime1">
              <a:rPr lang="en-GB" smtClean="0"/>
              <a:t>02/03/2024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695318-9476-4140-9592-064DF231EF73}" type="slidenum">
              <a:rPr lang="en-GB" smtClean="0"/>
              <a:t>‹#›</a:t>
            </a:fld>
            <a:endParaRPr lang="en-GB"/>
          </a:p>
        </p:txBody>
      </p:sp>
    </p:spTree>
    <p:extLst>
      <p:ext uri="{BB962C8B-B14F-4D97-AF65-F5344CB8AC3E}">
        <p14:creationId xmlns:p14="http://schemas.microsoft.com/office/powerpoint/2010/main" val="170025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3A35F9-F1FA-3F48-AD64-C093D6E2D168}" type="datetime1">
              <a:rPr lang="en-GB" smtClean="0"/>
              <a:t>02/03/2024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695318-9476-4140-9592-064DF231EF73}" type="slidenum">
              <a:rPr lang="en-GB" smtClean="0"/>
              <a:t>‹#›</a:t>
            </a:fld>
            <a:endParaRPr lang="en-GB"/>
          </a:p>
        </p:txBody>
      </p:sp>
    </p:spTree>
    <p:extLst>
      <p:ext uri="{BB962C8B-B14F-4D97-AF65-F5344CB8AC3E}">
        <p14:creationId xmlns:p14="http://schemas.microsoft.com/office/powerpoint/2010/main" val="37241698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686834" y="1153572"/>
            <a:ext cx="3200400" cy="4461163"/>
          </a:xfrm>
        </p:spPr>
        <p:txBody>
          <a:bodyPr>
            <a:normAutofit/>
          </a:bodyPr>
          <a:lstStyle/>
          <a:p>
            <a:r>
              <a:rPr lang="en-GB" b="1" dirty="0">
                <a:solidFill>
                  <a:schemeClr val="bg1"/>
                </a:solidFill>
              </a:rPr>
              <a:t>Reparations Working Group(RWG) update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4447308" y="193964"/>
            <a:ext cx="6906491" cy="6344948"/>
          </a:xfrm>
        </p:spPr>
        <p:txBody>
          <a:bodyPr anchor="ctr">
            <a:normAutofit/>
          </a:bodyPr>
          <a:lstStyle/>
          <a:p>
            <a:pPr marL="0" indent="0" algn="ctr">
              <a:buNone/>
            </a:pPr>
            <a:r>
              <a:rPr lang="en-GB" sz="6600" b="1" dirty="0">
                <a:solidFill>
                  <a:schemeClr val="accent1"/>
                </a:solidFill>
              </a:rPr>
              <a:t>QAIG Annual Meeting</a:t>
            </a:r>
            <a:r>
              <a:rPr lang="en-GB" sz="3200" b="1" dirty="0">
                <a:solidFill>
                  <a:schemeClr val="accent1"/>
                </a:solidFill>
                <a:latin typeface="+mj-lt"/>
              </a:rPr>
              <a:t>.</a:t>
            </a:r>
          </a:p>
          <a:p>
            <a:pPr marL="0" indent="0" algn="ctr">
              <a:buNone/>
            </a:pPr>
            <a:endParaRPr lang="en-GB" sz="3200" b="1" dirty="0">
              <a:latin typeface="+mj-lt"/>
            </a:endParaRPr>
          </a:p>
          <a:p>
            <a:pPr marL="0" indent="0" algn="ctr">
              <a:buNone/>
            </a:pPr>
            <a:r>
              <a:rPr lang="en-GB" sz="3200" b="1" dirty="0">
                <a:solidFill>
                  <a:schemeClr val="accent1"/>
                </a:solidFill>
                <a:latin typeface="+mj-lt"/>
              </a:rPr>
              <a:t>March 2, 2024</a:t>
            </a:r>
          </a:p>
          <a:p>
            <a:pPr marL="0" indent="0">
              <a:buNone/>
            </a:pPr>
            <a:endParaRPr lang="en-GB" sz="2000" b="1" dirty="0">
              <a:effectLst/>
            </a:endParaRPr>
          </a:p>
        </p:txBody>
      </p:sp>
      <p:sp>
        <p:nvSpPr>
          <p:cNvPr id="4" name="Footer Placeholder 3">
            <a:extLst>
              <a:ext uri="{FF2B5EF4-FFF2-40B4-BE49-F238E27FC236}">
                <a16:creationId xmlns:a16="http://schemas.microsoft.com/office/drawing/2014/main" id="{5966D93E-CAF1-0976-28BD-B48A7DE3F34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47C5235-AC8D-B3ED-49CE-B3E026E579F4}"/>
              </a:ext>
            </a:extLst>
          </p:cNvPr>
          <p:cNvSpPr>
            <a:spLocks noGrp="1"/>
          </p:cNvSpPr>
          <p:nvPr>
            <p:ph type="sldNum" sz="quarter" idx="12"/>
          </p:nvPr>
        </p:nvSpPr>
        <p:spPr/>
        <p:txBody>
          <a:bodyPr/>
          <a:lstStyle/>
          <a:p>
            <a:fld id="{9D695318-9476-4140-9592-064DF231EF73}" type="slidenum">
              <a:rPr lang="en-GB" smtClean="0"/>
              <a:t>1</a:t>
            </a:fld>
            <a:endParaRPr lang="en-GB"/>
          </a:p>
        </p:txBody>
      </p:sp>
    </p:spTree>
    <p:extLst>
      <p:ext uri="{BB962C8B-B14F-4D97-AF65-F5344CB8AC3E}">
        <p14:creationId xmlns:p14="http://schemas.microsoft.com/office/powerpoint/2010/main" val="3648336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686834" y="1153572"/>
            <a:ext cx="3200400" cy="4461163"/>
          </a:xfrm>
        </p:spPr>
        <p:txBody>
          <a:bodyPr>
            <a:normAutofit/>
          </a:bodyPr>
          <a:lstStyle/>
          <a:p>
            <a:r>
              <a:rPr lang="en-GB" b="1" dirty="0">
                <a:solidFill>
                  <a:srgbClr val="FFFFFF"/>
                </a:solidFill>
              </a:rPr>
              <a:t>RWG remit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4447308" y="193964"/>
            <a:ext cx="6906491" cy="6344948"/>
          </a:xfrm>
        </p:spPr>
        <p:txBody>
          <a:bodyPr anchor="ctr">
            <a:normAutofit lnSpcReduction="10000"/>
          </a:bodyPr>
          <a:lstStyle/>
          <a:p>
            <a:pPr marL="0" indent="0">
              <a:buNone/>
            </a:pPr>
            <a:endParaRPr lang="en-GB" sz="3200" b="1" dirty="0">
              <a:effectLst/>
              <a:latin typeface="+mj-lt"/>
            </a:endParaRPr>
          </a:p>
          <a:p>
            <a:pPr marL="0" indent="0">
              <a:buNone/>
            </a:pPr>
            <a:endParaRPr lang="en-GB" sz="3200" b="1" dirty="0">
              <a:latin typeface="+mj-lt"/>
            </a:endParaRPr>
          </a:p>
          <a:p>
            <a:pPr marL="0" indent="0">
              <a:buNone/>
            </a:pPr>
            <a:endParaRPr lang="en-GB" sz="3200" b="1" dirty="0">
              <a:effectLst/>
              <a:latin typeface="+mj-lt"/>
            </a:endParaRPr>
          </a:p>
          <a:p>
            <a:pPr marL="0" indent="0">
              <a:buNone/>
            </a:pPr>
            <a:endParaRPr lang="en-GB" sz="3200" b="1" dirty="0">
              <a:effectLst/>
              <a:latin typeface="+mj-lt"/>
            </a:endParaRPr>
          </a:p>
          <a:p>
            <a:pPr marL="0" indent="0">
              <a:buNone/>
            </a:pPr>
            <a:r>
              <a:rPr lang="en-GB" sz="3200" b="1" dirty="0">
                <a:effectLst/>
                <a:latin typeface="+mj-lt"/>
              </a:rPr>
              <a:t>The principal objective of the group is to consider and advise on action to develop BYM’s response to Minutes 27 and 33 of Yearly Meeting 2022, regarding financial and other reparations for the wrongs of the transatlantic slave trade, colonialism and economic exploitation. </a:t>
            </a:r>
          </a:p>
          <a:p>
            <a:pPr marL="0" indent="0">
              <a:buNone/>
            </a:pPr>
            <a:endParaRPr lang="en-GB" sz="3200" b="1" dirty="0">
              <a:latin typeface="+mj-lt"/>
            </a:endParaRPr>
          </a:p>
          <a:p>
            <a:pPr marL="0" indent="0">
              <a:buNone/>
            </a:pPr>
            <a:r>
              <a:rPr lang="en-GB" sz="3200" b="1" dirty="0">
                <a:latin typeface="+mj-lt"/>
              </a:rPr>
              <a:t>3-5 years to do this.</a:t>
            </a:r>
          </a:p>
          <a:p>
            <a:pPr marL="0" indent="0">
              <a:buNone/>
            </a:pPr>
            <a:endParaRPr lang="en-GB" sz="2000" b="1" dirty="0">
              <a:effectLst/>
            </a:endParaRPr>
          </a:p>
        </p:txBody>
      </p:sp>
      <p:sp>
        <p:nvSpPr>
          <p:cNvPr id="4" name="Footer Placeholder 3">
            <a:extLst>
              <a:ext uri="{FF2B5EF4-FFF2-40B4-BE49-F238E27FC236}">
                <a16:creationId xmlns:a16="http://schemas.microsoft.com/office/drawing/2014/main" id="{AE5289FA-7D5C-F242-8EE2-97B04B4BBDA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14D4FD-A32A-EF31-3CA8-DFD85135F59E}"/>
              </a:ext>
            </a:extLst>
          </p:cNvPr>
          <p:cNvSpPr>
            <a:spLocks noGrp="1"/>
          </p:cNvSpPr>
          <p:nvPr>
            <p:ph type="sldNum" sz="quarter" idx="12"/>
          </p:nvPr>
        </p:nvSpPr>
        <p:spPr/>
        <p:txBody>
          <a:bodyPr/>
          <a:lstStyle/>
          <a:p>
            <a:fld id="{9D695318-9476-4140-9592-064DF231EF73}" type="slidenum">
              <a:rPr lang="en-GB" smtClean="0"/>
              <a:t>2</a:t>
            </a:fld>
            <a:endParaRPr lang="en-GB"/>
          </a:p>
        </p:txBody>
      </p:sp>
    </p:spTree>
    <p:extLst>
      <p:ext uri="{BB962C8B-B14F-4D97-AF65-F5344CB8AC3E}">
        <p14:creationId xmlns:p14="http://schemas.microsoft.com/office/powerpoint/2010/main" val="3912714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686834" y="1153572"/>
            <a:ext cx="3200400" cy="4461163"/>
          </a:xfrm>
        </p:spPr>
        <p:txBody>
          <a:bodyPr>
            <a:normAutofit/>
          </a:bodyPr>
          <a:lstStyle/>
          <a:p>
            <a:r>
              <a:rPr lang="en-GB" b="1" dirty="0">
                <a:solidFill>
                  <a:srgbClr val="FFFFFF"/>
                </a:solidFill>
              </a:rPr>
              <a:t>RWG</a:t>
            </a:r>
            <a:br>
              <a:rPr lang="en-GB" b="1" dirty="0">
                <a:solidFill>
                  <a:srgbClr val="FFFFFF"/>
                </a:solidFill>
              </a:rPr>
            </a:br>
            <a:r>
              <a:rPr lang="en-GB" b="1" dirty="0">
                <a:solidFill>
                  <a:srgbClr val="FFFFFF"/>
                </a:solidFill>
              </a:rPr>
              <a:t>scoping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4447308" y="987972"/>
            <a:ext cx="6906491" cy="5550940"/>
          </a:xfrm>
        </p:spPr>
        <p:txBody>
          <a:bodyPr anchor="ctr">
            <a:normAutofit/>
          </a:bodyPr>
          <a:lstStyle/>
          <a:p>
            <a:pPr marL="0" indent="0">
              <a:buNone/>
            </a:pPr>
            <a:r>
              <a:rPr lang="en-GB" sz="3200" b="1" dirty="0">
                <a:solidFill>
                  <a:schemeClr val="accent1"/>
                </a:solidFill>
                <a:effectLst/>
                <a:latin typeface="+mj-lt"/>
              </a:rPr>
              <a:t>British </a:t>
            </a:r>
            <a:r>
              <a:rPr lang="en-GB" sz="3200" b="1" dirty="0">
                <a:solidFill>
                  <a:schemeClr val="accent1"/>
                </a:solidFill>
                <a:latin typeface="+mj-lt"/>
              </a:rPr>
              <a:t>Quakers’ </a:t>
            </a:r>
            <a:r>
              <a:rPr lang="en-GB" sz="3200" b="1" dirty="0">
                <a:latin typeface="+mj-lt"/>
              </a:rPr>
              <a:t>involvement in slavery, colonialism and resource extraction</a:t>
            </a:r>
          </a:p>
          <a:p>
            <a:pPr marL="0" indent="0">
              <a:buNone/>
            </a:pPr>
            <a:endParaRPr lang="en-GB" sz="3200" b="1" dirty="0">
              <a:latin typeface="+mj-lt"/>
            </a:endParaRPr>
          </a:p>
          <a:p>
            <a:pPr marL="0" indent="0">
              <a:buNone/>
            </a:pPr>
            <a:r>
              <a:rPr lang="en-GB" sz="3200" b="1" dirty="0">
                <a:latin typeface="+mj-lt"/>
              </a:rPr>
              <a:t>Actions that </a:t>
            </a:r>
            <a:r>
              <a:rPr lang="en-GB" sz="3200" b="1" dirty="0">
                <a:solidFill>
                  <a:schemeClr val="accent1"/>
                </a:solidFill>
                <a:latin typeface="+mj-lt"/>
              </a:rPr>
              <a:t>British Quakers </a:t>
            </a:r>
            <a:r>
              <a:rPr lang="en-GB" sz="3200" b="1" dirty="0">
                <a:latin typeface="+mj-lt"/>
              </a:rPr>
              <a:t>are already involved in, developing, or are considering  </a:t>
            </a:r>
            <a:r>
              <a:rPr lang="en-GB" sz="3200" b="1" dirty="0">
                <a:solidFill>
                  <a:schemeClr val="accent1"/>
                </a:solidFill>
                <a:latin typeface="+mj-lt"/>
              </a:rPr>
              <a:t>e.g. by QAIG members </a:t>
            </a:r>
          </a:p>
          <a:p>
            <a:pPr marL="0" indent="0">
              <a:buNone/>
            </a:pPr>
            <a:endParaRPr lang="en-GB" sz="3200" b="1" dirty="0">
              <a:effectLst/>
              <a:latin typeface="+mj-lt"/>
            </a:endParaRPr>
          </a:p>
          <a:p>
            <a:pPr marL="0" indent="0">
              <a:buNone/>
            </a:pPr>
            <a:r>
              <a:rPr lang="en-GB" sz="3200" b="1" dirty="0">
                <a:effectLst/>
                <a:latin typeface="+mj-lt"/>
              </a:rPr>
              <a:t>Networking with</a:t>
            </a:r>
            <a:r>
              <a:rPr lang="en-GB" sz="3200" b="1" dirty="0">
                <a:latin typeface="+mj-lt"/>
              </a:rPr>
              <a:t>, listening to, learning from, partnering with… </a:t>
            </a:r>
            <a:r>
              <a:rPr lang="en-GB" sz="3200" b="1" dirty="0">
                <a:solidFill>
                  <a:schemeClr val="accent1"/>
                </a:solidFill>
                <a:latin typeface="+mj-lt"/>
              </a:rPr>
              <a:t>BYM Friends, Friends around the world,  faith groups, other agencies </a:t>
            </a:r>
            <a:r>
              <a:rPr lang="en-GB" sz="3200" b="1" dirty="0">
                <a:latin typeface="+mj-lt"/>
              </a:rPr>
              <a:t>…..</a:t>
            </a:r>
            <a:endParaRPr lang="en-GB" sz="3200" b="1" dirty="0">
              <a:effectLst/>
              <a:latin typeface="+mj-lt"/>
            </a:endParaRPr>
          </a:p>
        </p:txBody>
      </p:sp>
      <p:sp>
        <p:nvSpPr>
          <p:cNvPr id="4" name="Footer Placeholder 3">
            <a:extLst>
              <a:ext uri="{FF2B5EF4-FFF2-40B4-BE49-F238E27FC236}">
                <a16:creationId xmlns:a16="http://schemas.microsoft.com/office/drawing/2014/main" id="{37294D57-3AF7-EDE6-20F8-B4519D5C0DE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F22F24C-D479-A75B-34CD-D6D5E773E75A}"/>
              </a:ext>
            </a:extLst>
          </p:cNvPr>
          <p:cNvSpPr>
            <a:spLocks noGrp="1"/>
          </p:cNvSpPr>
          <p:nvPr>
            <p:ph type="sldNum" sz="quarter" idx="12"/>
          </p:nvPr>
        </p:nvSpPr>
        <p:spPr/>
        <p:txBody>
          <a:bodyPr/>
          <a:lstStyle/>
          <a:p>
            <a:fld id="{9D695318-9476-4140-9592-064DF231EF73}" type="slidenum">
              <a:rPr lang="en-GB" smtClean="0"/>
              <a:t>3</a:t>
            </a:fld>
            <a:endParaRPr lang="en-GB"/>
          </a:p>
        </p:txBody>
      </p:sp>
    </p:spTree>
    <p:extLst>
      <p:ext uri="{BB962C8B-B14F-4D97-AF65-F5344CB8AC3E}">
        <p14:creationId xmlns:p14="http://schemas.microsoft.com/office/powerpoint/2010/main" val="3666551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686834" y="1153572"/>
            <a:ext cx="3200400" cy="4461163"/>
          </a:xfrm>
        </p:spPr>
        <p:txBody>
          <a:bodyPr>
            <a:normAutofit/>
          </a:bodyPr>
          <a:lstStyle/>
          <a:p>
            <a:r>
              <a:rPr lang="en-GB" b="1">
                <a:solidFill>
                  <a:srgbClr val="FFFFFF"/>
                </a:solidFill>
              </a:rPr>
              <a:t>RWG membership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4447308" y="1371600"/>
            <a:ext cx="6906491" cy="5167312"/>
          </a:xfrm>
        </p:spPr>
        <p:txBody>
          <a:bodyPr anchor="ctr">
            <a:normAutofit fontScale="92500" lnSpcReduction="20000"/>
          </a:bodyPr>
          <a:lstStyle/>
          <a:p>
            <a:pPr marL="0" indent="0">
              <a:buNone/>
            </a:pPr>
            <a:endParaRPr lang="en-GB" sz="2000" b="1" dirty="0">
              <a:effectLst/>
            </a:endParaRPr>
          </a:p>
          <a:p>
            <a:r>
              <a:rPr lang="en-GB" sz="2400" b="1" dirty="0"/>
              <a:t>Rita</a:t>
            </a:r>
            <a:r>
              <a:rPr lang="en-GB" sz="2400" dirty="0"/>
              <a:t> </a:t>
            </a:r>
            <a:r>
              <a:rPr lang="en-GB" sz="2400" b="1" dirty="0"/>
              <a:t>Remi-Judah </a:t>
            </a:r>
            <a:r>
              <a:rPr lang="en-GB" sz="2400" dirty="0"/>
              <a:t>Black, Brown and People of Colour Friends Fellowship, </a:t>
            </a:r>
            <a:r>
              <a:rPr lang="en-GB" sz="2400" b="1" dirty="0">
                <a:solidFill>
                  <a:schemeClr val="accent1"/>
                </a:solidFill>
              </a:rPr>
              <a:t>and co-clerk</a:t>
            </a:r>
          </a:p>
          <a:p>
            <a:r>
              <a:rPr lang="en-GB" sz="2400" b="1" dirty="0"/>
              <a:t>Debby Flack </a:t>
            </a:r>
            <a:r>
              <a:rPr lang="en-GB" sz="2400" dirty="0"/>
              <a:t>Black, Brown and People of Colour Friends Fellowship </a:t>
            </a:r>
          </a:p>
          <a:p>
            <a:r>
              <a:rPr lang="en-GB" sz="2400" b="1" dirty="0">
                <a:effectLst/>
              </a:rPr>
              <a:t>Paul Whitehouse  </a:t>
            </a:r>
            <a:r>
              <a:rPr lang="en-GB" sz="2400" dirty="0">
                <a:effectLst/>
              </a:rPr>
              <a:t>BYM treasurer</a:t>
            </a:r>
            <a:endParaRPr lang="en-GB" sz="2400" b="1" dirty="0">
              <a:effectLst/>
            </a:endParaRPr>
          </a:p>
          <a:p>
            <a:r>
              <a:rPr lang="en-GB" sz="2400" b="1" dirty="0">
                <a:effectLst/>
              </a:rPr>
              <a:t>Klaus Huber </a:t>
            </a:r>
            <a:r>
              <a:rPr lang="en-GB" sz="2400" dirty="0">
                <a:effectLst/>
              </a:rPr>
              <a:t>QL Central Committee </a:t>
            </a:r>
          </a:p>
          <a:p>
            <a:r>
              <a:rPr lang="en-GB" sz="2400" b="1" dirty="0"/>
              <a:t>Ann Floyd </a:t>
            </a:r>
            <a:r>
              <a:rPr lang="en-GB" sz="2400" dirty="0"/>
              <a:t>QPSW Central Committee </a:t>
            </a:r>
          </a:p>
          <a:p>
            <a:r>
              <a:rPr lang="en-GB" sz="2400" b="1" dirty="0"/>
              <a:t>Ann Morgan </a:t>
            </a:r>
            <a:r>
              <a:rPr lang="en-GB" sz="2400" dirty="0"/>
              <a:t>QCCIR, </a:t>
            </a:r>
            <a:r>
              <a:rPr lang="en-GB" sz="2400" b="1" dirty="0">
                <a:solidFill>
                  <a:schemeClr val="accent1"/>
                </a:solidFill>
              </a:rPr>
              <a:t>and co-clerk</a:t>
            </a:r>
          </a:p>
          <a:p>
            <a:r>
              <a:rPr lang="en-GB" sz="2400" b="1" dirty="0">
                <a:effectLst/>
              </a:rPr>
              <a:t>Susan Seymour </a:t>
            </a:r>
            <a:r>
              <a:rPr lang="en-GB" sz="2400" dirty="0">
                <a:effectLst/>
              </a:rPr>
              <a:t>QWRC</a:t>
            </a:r>
            <a:endParaRPr lang="en-GB" sz="2400" b="1" dirty="0">
              <a:effectLst/>
            </a:endParaRPr>
          </a:p>
          <a:p>
            <a:r>
              <a:rPr lang="en-GB" sz="2400" b="1" dirty="0">
                <a:effectLst/>
              </a:rPr>
              <a:t>Christine </a:t>
            </a:r>
            <a:r>
              <a:rPr lang="en-GB" sz="2400" b="1" dirty="0" err="1">
                <a:effectLst/>
              </a:rPr>
              <a:t>Hapgood</a:t>
            </a:r>
            <a:r>
              <a:rPr lang="en-GB" sz="2400" b="1" dirty="0"/>
              <a:t> </a:t>
            </a:r>
            <a:r>
              <a:rPr lang="en-GB" sz="2400" b="1" dirty="0" err="1">
                <a:effectLst/>
              </a:rPr>
              <a:t>Coote</a:t>
            </a:r>
            <a:r>
              <a:rPr lang="en-GB" sz="2400" b="1" dirty="0">
                <a:effectLst/>
              </a:rPr>
              <a:t> </a:t>
            </a:r>
            <a:r>
              <a:rPr lang="en-GB" sz="2400" dirty="0">
                <a:effectLst/>
              </a:rPr>
              <a:t>Meeting for Sufferings </a:t>
            </a:r>
            <a:endParaRPr lang="en-GB" sz="2400" b="1" dirty="0"/>
          </a:p>
          <a:p>
            <a:pPr>
              <a:buFont typeface="Arial" panose="020B0604020202020204" pitchFamily="34" charset="0"/>
              <a:buChar char="•"/>
            </a:pPr>
            <a:r>
              <a:rPr lang="en-GB" sz="2400" b="1" dirty="0"/>
              <a:t>Siobhan </a:t>
            </a:r>
            <a:r>
              <a:rPr lang="en-GB" sz="2400" b="1" dirty="0" err="1"/>
              <a:t>Haire</a:t>
            </a:r>
            <a:r>
              <a:rPr lang="en-GB" sz="2400" b="1" dirty="0"/>
              <a:t>, </a:t>
            </a:r>
            <a:r>
              <a:rPr lang="en-GB" sz="2400" dirty="0"/>
              <a:t>Deputy Recording Clerk and secretary</a:t>
            </a:r>
          </a:p>
          <a:p>
            <a:r>
              <a:rPr lang="en-GB" sz="2400" b="1" dirty="0">
                <a:effectLst/>
              </a:rPr>
              <a:t>Edwina Peart </a:t>
            </a:r>
            <a:r>
              <a:rPr lang="en-GB" sz="2400" dirty="0">
                <a:effectLst/>
              </a:rPr>
              <a:t>Diversity &amp; Inclusion Officer </a:t>
            </a:r>
            <a:endParaRPr lang="en-GB" sz="2400" dirty="0"/>
          </a:p>
          <a:p>
            <a:r>
              <a:rPr lang="en-GB" sz="2400" b="1" dirty="0">
                <a:effectLst/>
              </a:rPr>
              <a:t>Tanya Hubbard </a:t>
            </a:r>
            <a:r>
              <a:rPr lang="en-GB" sz="2400" dirty="0">
                <a:effectLst/>
              </a:rPr>
              <a:t>Woodbrooke</a:t>
            </a:r>
          </a:p>
        </p:txBody>
      </p:sp>
      <p:sp>
        <p:nvSpPr>
          <p:cNvPr id="4" name="Footer Placeholder 3">
            <a:extLst>
              <a:ext uri="{FF2B5EF4-FFF2-40B4-BE49-F238E27FC236}">
                <a16:creationId xmlns:a16="http://schemas.microsoft.com/office/drawing/2014/main" id="{2D7A2847-16CE-6CA3-73A9-47F1EDF9325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8B616F6-3F8A-64FA-E21E-12FF8FDBCF19}"/>
              </a:ext>
            </a:extLst>
          </p:cNvPr>
          <p:cNvSpPr>
            <a:spLocks noGrp="1"/>
          </p:cNvSpPr>
          <p:nvPr>
            <p:ph type="sldNum" sz="quarter" idx="12"/>
          </p:nvPr>
        </p:nvSpPr>
        <p:spPr/>
        <p:txBody>
          <a:bodyPr/>
          <a:lstStyle/>
          <a:p>
            <a:fld id="{9D695318-9476-4140-9592-064DF231EF73}" type="slidenum">
              <a:rPr lang="en-GB" smtClean="0"/>
              <a:t>4</a:t>
            </a:fld>
            <a:endParaRPr lang="en-GB"/>
          </a:p>
        </p:txBody>
      </p:sp>
    </p:spTree>
    <p:extLst>
      <p:ext uri="{BB962C8B-B14F-4D97-AF65-F5344CB8AC3E}">
        <p14:creationId xmlns:p14="http://schemas.microsoft.com/office/powerpoint/2010/main" val="1090572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686834" y="1153572"/>
            <a:ext cx="3200400" cy="4461163"/>
          </a:xfrm>
        </p:spPr>
        <p:txBody>
          <a:bodyPr>
            <a:normAutofit/>
          </a:bodyPr>
          <a:lstStyle/>
          <a:p>
            <a:r>
              <a:rPr lang="en-GB" b="1" dirty="0">
                <a:solidFill>
                  <a:srgbClr val="FFFFFF"/>
                </a:solidFill>
              </a:rPr>
              <a:t>RWG</a:t>
            </a:r>
            <a:br>
              <a:rPr lang="en-GB" b="1" dirty="0">
                <a:solidFill>
                  <a:srgbClr val="FFFFFF"/>
                </a:solidFill>
              </a:rPr>
            </a:br>
            <a:br>
              <a:rPr lang="en-GB" b="1" dirty="0">
                <a:solidFill>
                  <a:srgbClr val="FFFFFF"/>
                </a:solidFill>
              </a:rPr>
            </a:br>
            <a:r>
              <a:rPr lang="en-GB" b="1" dirty="0">
                <a:solidFill>
                  <a:srgbClr val="FFFFFF"/>
                </a:solidFill>
              </a:rPr>
              <a:t>Four workstreams</a:t>
            </a:r>
            <a:br>
              <a:rPr lang="en-GB" b="1" dirty="0">
                <a:solidFill>
                  <a:srgbClr val="FFFFFF"/>
                </a:solidFill>
              </a:rPr>
            </a:br>
            <a:r>
              <a:rPr lang="en-GB" b="1" dirty="0">
                <a:solidFill>
                  <a:srgbClr val="FFFFFF"/>
                </a:solidFill>
              </a:rPr>
              <a:t>being set up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5056909" y="193964"/>
            <a:ext cx="6296890" cy="6344948"/>
          </a:xfrm>
        </p:spPr>
        <p:txBody>
          <a:bodyPr anchor="ctr">
            <a:normAutofit/>
          </a:bodyPr>
          <a:lstStyle/>
          <a:p>
            <a:pPr marL="0" indent="0">
              <a:buNone/>
            </a:pPr>
            <a:endParaRPr lang="en-GB" sz="2000" b="1" dirty="0">
              <a:effectLst/>
            </a:endParaRPr>
          </a:p>
          <a:p>
            <a:r>
              <a:rPr lang="en-GB" sz="3200" b="1" dirty="0"/>
              <a:t>Historical research</a:t>
            </a:r>
          </a:p>
          <a:p>
            <a:r>
              <a:rPr lang="en-GB" sz="3200" b="1" dirty="0"/>
              <a:t> </a:t>
            </a:r>
            <a:r>
              <a:rPr lang="en-GB" sz="3200" b="1" dirty="0">
                <a:effectLst/>
              </a:rPr>
              <a:t>Financial aspects</a:t>
            </a:r>
          </a:p>
          <a:p>
            <a:r>
              <a:rPr lang="en-GB" sz="3200" b="1" dirty="0"/>
              <a:t>Theological background</a:t>
            </a:r>
          </a:p>
          <a:p>
            <a:r>
              <a:rPr lang="en-GB" sz="3200" b="1" dirty="0"/>
              <a:t>Networking and listening conversations</a:t>
            </a:r>
            <a:endParaRPr lang="en-GB" sz="3200" dirty="0"/>
          </a:p>
          <a:p>
            <a:endParaRPr lang="en-GB" sz="2400" dirty="0">
              <a:effectLst/>
            </a:endParaRPr>
          </a:p>
          <a:p>
            <a:pPr marL="0" indent="0">
              <a:buNone/>
            </a:pPr>
            <a:r>
              <a:rPr lang="en-GB" sz="3600" dirty="0">
                <a:solidFill>
                  <a:schemeClr val="accent1"/>
                </a:solidFill>
              </a:rPr>
              <a:t>All at an early stage</a:t>
            </a:r>
            <a:endParaRPr lang="en-GB" sz="3600" dirty="0">
              <a:solidFill>
                <a:schemeClr val="accent1"/>
              </a:solidFill>
              <a:effectLst/>
            </a:endParaRPr>
          </a:p>
        </p:txBody>
      </p:sp>
      <p:sp>
        <p:nvSpPr>
          <p:cNvPr id="4" name="Footer Placeholder 3">
            <a:extLst>
              <a:ext uri="{FF2B5EF4-FFF2-40B4-BE49-F238E27FC236}">
                <a16:creationId xmlns:a16="http://schemas.microsoft.com/office/drawing/2014/main" id="{87E8926B-F2AB-9657-E756-8A69225F44B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3AA0F4B-552D-FA2E-BD45-4131D0317DBB}"/>
              </a:ext>
            </a:extLst>
          </p:cNvPr>
          <p:cNvSpPr>
            <a:spLocks noGrp="1"/>
          </p:cNvSpPr>
          <p:nvPr>
            <p:ph type="sldNum" sz="quarter" idx="12"/>
          </p:nvPr>
        </p:nvSpPr>
        <p:spPr/>
        <p:txBody>
          <a:bodyPr/>
          <a:lstStyle/>
          <a:p>
            <a:fld id="{9D695318-9476-4140-9592-064DF231EF73}" type="slidenum">
              <a:rPr lang="en-GB" smtClean="0"/>
              <a:t>5</a:t>
            </a:fld>
            <a:endParaRPr lang="en-GB"/>
          </a:p>
        </p:txBody>
      </p:sp>
    </p:spTree>
    <p:extLst>
      <p:ext uri="{BB962C8B-B14F-4D97-AF65-F5344CB8AC3E}">
        <p14:creationId xmlns:p14="http://schemas.microsoft.com/office/powerpoint/2010/main" val="2612768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686834" y="1153572"/>
            <a:ext cx="3200400" cy="4461163"/>
          </a:xfrm>
        </p:spPr>
        <p:txBody>
          <a:bodyPr>
            <a:normAutofit/>
          </a:bodyPr>
          <a:lstStyle/>
          <a:p>
            <a:r>
              <a:rPr lang="en-GB" b="1" dirty="0">
                <a:solidFill>
                  <a:srgbClr val="FFFFFF"/>
                </a:solidFill>
              </a:rPr>
              <a:t>RWG</a:t>
            </a:r>
            <a:br>
              <a:rPr lang="en-GB" b="1" dirty="0">
                <a:solidFill>
                  <a:srgbClr val="FFFFFF"/>
                </a:solidFill>
              </a:rPr>
            </a:br>
            <a:br>
              <a:rPr lang="en-GB" b="1" dirty="0">
                <a:solidFill>
                  <a:srgbClr val="FFFFFF"/>
                </a:solidFill>
              </a:rPr>
            </a:br>
            <a:r>
              <a:rPr lang="en-GB" b="1" dirty="0">
                <a:solidFill>
                  <a:srgbClr val="FFFFFF"/>
                </a:solidFill>
              </a:rPr>
              <a:t>Four workstreams</a:t>
            </a:r>
            <a:br>
              <a:rPr lang="en-GB" b="1" dirty="0">
                <a:solidFill>
                  <a:srgbClr val="FFFFFF"/>
                </a:solidFill>
              </a:rPr>
            </a:br>
            <a:r>
              <a:rPr lang="en-GB" b="1" dirty="0">
                <a:solidFill>
                  <a:srgbClr val="FFFFFF"/>
                </a:solidFill>
              </a:rPr>
              <a:t>being set up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5056909" y="193964"/>
            <a:ext cx="6296890" cy="6344948"/>
          </a:xfrm>
        </p:spPr>
        <p:txBody>
          <a:bodyPr anchor="ctr">
            <a:normAutofit/>
          </a:bodyPr>
          <a:lstStyle/>
          <a:p>
            <a:pPr marL="0" indent="0">
              <a:buNone/>
            </a:pPr>
            <a:endParaRPr lang="en-GB" sz="2000" b="1" dirty="0">
              <a:effectLst/>
            </a:endParaRPr>
          </a:p>
          <a:p>
            <a:r>
              <a:rPr lang="en-GB" sz="3200" b="1" dirty="0"/>
              <a:t>Historical research</a:t>
            </a:r>
          </a:p>
          <a:p>
            <a:r>
              <a:rPr lang="en-GB" sz="3200" b="1" dirty="0"/>
              <a:t> </a:t>
            </a:r>
            <a:r>
              <a:rPr lang="en-GB" sz="3200" b="1" dirty="0">
                <a:effectLst/>
              </a:rPr>
              <a:t>Financial aspects</a:t>
            </a:r>
          </a:p>
          <a:p>
            <a:r>
              <a:rPr lang="en-GB" sz="3200" b="1" dirty="0"/>
              <a:t>Theological background</a:t>
            </a:r>
          </a:p>
          <a:p>
            <a:r>
              <a:rPr lang="en-GB" sz="3200" b="1" dirty="0"/>
              <a:t>Networking and listening conversations</a:t>
            </a:r>
            <a:endParaRPr lang="en-GB" sz="3200" dirty="0"/>
          </a:p>
          <a:p>
            <a:endParaRPr lang="en-GB" sz="2400" dirty="0">
              <a:effectLst/>
            </a:endParaRPr>
          </a:p>
          <a:p>
            <a:pPr marL="0" indent="0">
              <a:buNone/>
            </a:pPr>
            <a:r>
              <a:rPr lang="en-GB" sz="3600" dirty="0">
                <a:solidFill>
                  <a:schemeClr val="accent1"/>
                </a:solidFill>
              </a:rPr>
              <a:t>All at an early stage</a:t>
            </a:r>
            <a:endParaRPr lang="en-GB" sz="3600" dirty="0">
              <a:solidFill>
                <a:schemeClr val="accent1"/>
              </a:solidFill>
              <a:effectLst/>
            </a:endParaRPr>
          </a:p>
        </p:txBody>
      </p:sp>
      <p:sp>
        <p:nvSpPr>
          <p:cNvPr id="4" name="Footer Placeholder 3">
            <a:extLst>
              <a:ext uri="{FF2B5EF4-FFF2-40B4-BE49-F238E27FC236}">
                <a16:creationId xmlns:a16="http://schemas.microsoft.com/office/drawing/2014/main" id="{87E8926B-F2AB-9657-E756-8A69225F44B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3AA0F4B-552D-FA2E-BD45-4131D0317DBB}"/>
              </a:ext>
            </a:extLst>
          </p:cNvPr>
          <p:cNvSpPr>
            <a:spLocks noGrp="1"/>
          </p:cNvSpPr>
          <p:nvPr>
            <p:ph type="sldNum" sz="quarter" idx="12"/>
          </p:nvPr>
        </p:nvSpPr>
        <p:spPr/>
        <p:txBody>
          <a:bodyPr/>
          <a:lstStyle/>
          <a:p>
            <a:fld id="{9D695318-9476-4140-9592-064DF231EF73}" type="slidenum">
              <a:rPr lang="en-GB" smtClean="0"/>
              <a:t>6</a:t>
            </a:fld>
            <a:endParaRPr lang="en-GB"/>
          </a:p>
        </p:txBody>
      </p:sp>
    </p:spTree>
    <p:extLst>
      <p:ext uri="{BB962C8B-B14F-4D97-AF65-F5344CB8AC3E}">
        <p14:creationId xmlns:p14="http://schemas.microsoft.com/office/powerpoint/2010/main" val="208684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686834" y="1153572"/>
            <a:ext cx="3200400" cy="4461163"/>
          </a:xfrm>
        </p:spPr>
        <p:txBody>
          <a:bodyPr>
            <a:normAutofit/>
          </a:bodyPr>
          <a:lstStyle/>
          <a:p>
            <a:r>
              <a:rPr lang="en-GB" b="1" dirty="0">
                <a:solidFill>
                  <a:srgbClr val="FFFFFF"/>
                </a:solidFill>
              </a:rPr>
              <a:t>RWG</a:t>
            </a:r>
            <a:br>
              <a:rPr lang="en-GB" b="1" dirty="0">
                <a:solidFill>
                  <a:srgbClr val="FFFFFF"/>
                </a:solidFill>
              </a:rPr>
            </a:br>
            <a:br>
              <a:rPr lang="en-GB" b="1" dirty="0">
                <a:solidFill>
                  <a:srgbClr val="FFFFFF"/>
                </a:solidFill>
              </a:rPr>
            </a:br>
            <a:r>
              <a:rPr lang="en-GB" b="1" dirty="0">
                <a:solidFill>
                  <a:srgbClr val="FFFFFF"/>
                </a:solidFill>
              </a:rPr>
              <a:t>Historical  research</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4624472" y="1153572"/>
            <a:ext cx="6729327" cy="5385340"/>
          </a:xfrm>
        </p:spPr>
        <p:txBody>
          <a:bodyPr anchor="ctr">
            <a:normAutofit/>
          </a:bodyPr>
          <a:lstStyle/>
          <a:p>
            <a:r>
              <a:rPr lang="en-GB" sz="3600" b="1" dirty="0"/>
              <a:t>Lancaster Friends</a:t>
            </a:r>
          </a:p>
          <a:p>
            <a:r>
              <a:rPr lang="en-GB" sz="3600" b="1" dirty="0">
                <a:effectLst/>
              </a:rPr>
              <a:t>Bristol Friends</a:t>
            </a:r>
          </a:p>
          <a:p>
            <a:r>
              <a:rPr lang="en-GB" sz="3600" b="1" dirty="0"/>
              <a:t>Central England Friends</a:t>
            </a:r>
          </a:p>
          <a:p>
            <a:r>
              <a:rPr lang="en-GB" sz="3600" b="1" dirty="0"/>
              <a:t>Others we don’t know about yet</a:t>
            </a:r>
          </a:p>
          <a:p>
            <a:r>
              <a:rPr lang="en-GB" sz="3600" b="1" dirty="0"/>
              <a:t>Networking, encouraging, listening, partnering</a:t>
            </a:r>
          </a:p>
          <a:p>
            <a:r>
              <a:rPr lang="en-GB" sz="3600" b="1" dirty="0">
                <a:effectLst/>
              </a:rPr>
              <a:t>Slavery the main focus, but want to add in colonialism and resource extraction too</a:t>
            </a:r>
            <a:endParaRPr lang="en-GB" sz="3600" dirty="0">
              <a:effectLst/>
            </a:endParaRPr>
          </a:p>
        </p:txBody>
      </p:sp>
      <p:sp>
        <p:nvSpPr>
          <p:cNvPr id="4" name="Footer Placeholder 3">
            <a:extLst>
              <a:ext uri="{FF2B5EF4-FFF2-40B4-BE49-F238E27FC236}">
                <a16:creationId xmlns:a16="http://schemas.microsoft.com/office/drawing/2014/main" id="{5F859F27-B5B0-263B-11A8-CB0455FAC4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F5320DA-59C1-35F9-9469-C929C286AE22}"/>
              </a:ext>
            </a:extLst>
          </p:cNvPr>
          <p:cNvSpPr>
            <a:spLocks noGrp="1"/>
          </p:cNvSpPr>
          <p:nvPr>
            <p:ph type="sldNum" sz="quarter" idx="12"/>
          </p:nvPr>
        </p:nvSpPr>
        <p:spPr/>
        <p:txBody>
          <a:bodyPr/>
          <a:lstStyle/>
          <a:p>
            <a:fld id="{9D695318-9476-4140-9592-064DF231EF73}" type="slidenum">
              <a:rPr lang="en-GB" smtClean="0"/>
              <a:t>7</a:t>
            </a:fld>
            <a:endParaRPr lang="en-GB"/>
          </a:p>
        </p:txBody>
      </p:sp>
    </p:spTree>
    <p:extLst>
      <p:ext uri="{BB962C8B-B14F-4D97-AF65-F5344CB8AC3E}">
        <p14:creationId xmlns:p14="http://schemas.microsoft.com/office/powerpoint/2010/main" val="2125592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686834" y="1153572"/>
            <a:ext cx="3200400" cy="4461163"/>
          </a:xfrm>
        </p:spPr>
        <p:txBody>
          <a:bodyPr>
            <a:normAutofit/>
          </a:bodyPr>
          <a:lstStyle/>
          <a:p>
            <a:r>
              <a:rPr lang="en-GB" b="1" dirty="0">
                <a:solidFill>
                  <a:srgbClr val="FFFFFF"/>
                </a:solidFill>
              </a:rPr>
              <a:t>RWG</a:t>
            </a:r>
            <a:br>
              <a:rPr lang="en-GB" b="1" dirty="0">
                <a:solidFill>
                  <a:srgbClr val="FFFFFF"/>
                </a:solidFill>
              </a:rPr>
            </a:br>
            <a:br>
              <a:rPr lang="en-GB" b="1" dirty="0">
                <a:solidFill>
                  <a:srgbClr val="FFFFFF"/>
                </a:solidFill>
              </a:rPr>
            </a:br>
            <a:r>
              <a:rPr lang="en-GB" b="1" dirty="0">
                <a:solidFill>
                  <a:srgbClr val="FFFFFF"/>
                </a:solidFill>
              </a:rPr>
              <a:t>Financial aspects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5056909" y="193964"/>
            <a:ext cx="6296890" cy="6344948"/>
          </a:xfrm>
        </p:spPr>
        <p:txBody>
          <a:bodyPr anchor="ctr">
            <a:normAutofit/>
          </a:bodyPr>
          <a:lstStyle/>
          <a:p>
            <a:r>
              <a:rPr lang="en-GB" sz="3600" b="1" dirty="0"/>
              <a:t>Can we get any plausible estimate of the financial impact?</a:t>
            </a:r>
          </a:p>
          <a:p>
            <a:r>
              <a:rPr lang="en-GB" sz="3600" b="1" dirty="0"/>
              <a:t>Brattle approach to what governments ‘owe’. Does their methodology have any salience for us?</a:t>
            </a:r>
          </a:p>
        </p:txBody>
      </p:sp>
      <p:sp>
        <p:nvSpPr>
          <p:cNvPr id="4" name="Footer Placeholder 3">
            <a:extLst>
              <a:ext uri="{FF2B5EF4-FFF2-40B4-BE49-F238E27FC236}">
                <a16:creationId xmlns:a16="http://schemas.microsoft.com/office/drawing/2014/main" id="{5F859F27-B5B0-263B-11A8-CB0455FAC4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F5320DA-59C1-35F9-9469-C929C286AE22}"/>
              </a:ext>
            </a:extLst>
          </p:cNvPr>
          <p:cNvSpPr>
            <a:spLocks noGrp="1"/>
          </p:cNvSpPr>
          <p:nvPr>
            <p:ph type="sldNum" sz="quarter" idx="12"/>
          </p:nvPr>
        </p:nvSpPr>
        <p:spPr/>
        <p:txBody>
          <a:bodyPr/>
          <a:lstStyle/>
          <a:p>
            <a:fld id="{9D695318-9476-4140-9592-064DF231EF73}" type="slidenum">
              <a:rPr lang="en-GB" smtClean="0"/>
              <a:t>8</a:t>
            </a:fld>
            <a:endParaRPr lang="en-GB"/>
          </a:p>
        </p:txBody>
      </p:sp>
    </p:spTree>
    <p:extLst>
      <p:ext uri="{BB962C8B-B14F-4D97-AF65-F5344CB8AC3E}">
        <p14:creationId xmlns:p14="http://schemas.microsoft.com/office/powerpoint/2010/main" val="1080991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686834" y="1153572"/>
            <a:ext cx="3200400" cy="4461163"/>
          </a:xfrm>
        </p:spPr>
        <p:txBody>
          <a:bodyPr>
            <a:normAutofit/>
          </a:bodyPr>
          <a:lstStyle/>
          <a:p>
            <a:r>
              <a:rPr lang="en-GB" b="1" dirty="0">
                <a:solidFill>
                  <a:srgbClr val="FFFFFF"/>
                </a:solidFill>
              </a:rPr>
              <a:t>RWG</a:t>
            </a:r>
            <a:br>
              <a:rPr lang="en-GB" b="1" dirty="0">
                <a:solidFill>
                  <a:srgbClr val="FFFFFF"/>
                </a:solidFill>
              </a:rPr>
            </a:br>
            <a:br>
              <a:rPr lang="en-GB" b="1" dirty="0">
                <a:solidFill>
                  <a:srgbClr val="FFFFFF"/>
                </a:solidFill>
              </a:rPr>
            </a:br>
            <a:r>
              <a:rPr lang="en-GB" b="1" dirty="0">
                <a:solidFill>
                  <a:srgbClr val="FFFFFF"/>
                </a:solidFill>
              </a:rPr>
              <a:t>Theological</a:t>
            </a:r>
            <a:br>
              <a:rPr lang="en-GB" b="1" dirty="0">
                <a:solidFill>
                  <a:srgbClr val="FFFFFF"/>
                </a:solidFill>
              </a:rPr>
            </a:br>
            <a:r>
              <a:rPr lang="en-GB" b="1" dirty="0">
                <a:solidFill>
                  <a:srgbClr val="FFFFFF"/>
                </a:solidFill>
              </a:rPr>
              <a:t>background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5056909" y="193964"/>
            <a:ext cx="6296890" cy="6344948"/>
          </a:xfrm>
        </p:spPr>
        <p:txBody>
          <a:bodyPr anchor="ctr">
            <a:normAutofit/>
          </a:bodyPr>
          <a:lstStyle/>
          <a:p>
            <a:r>
              <a:rPr lang="en-GB" sz="3600" b="1" dirty="0"/>
              <a:t>Justifications?</a:t>
            </a:r>
          </a:p>
          <a:p>
            <a:r>
              <a:rPr lang="en-GB" sz="3600" b="1" dirty="0"/>
              <a:t>QCCIR is likely to lead on this</a:t>
            </a:r>
          </a:p>
        </p:txBody>
      </p:sp>
      <p:sp>
        <p:nvSpPr>
          <p:cNvPr id="4" name="Footer Placeholder 3">
            <a:extLst>
              <a:ext uri="{FF2B5EF4-FFF2-40B4-BE49-F238E27FC236}">
                <a16:creationId xmlns:a16="http://schemas.microsoft.com/office/drawing/2014/main" id="{5F859F27-B5B0-263B-11A8-CB0455FAC4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F5320DA-59C1-35F9-9469-C929C286AE22}"/>
              </a:ext>
            </a:extLst>
          </p:cNvPr>
          <p:cNvSpPr>
            <a:spLocks noGrp="1"/>
          </p:cNvSpPr>
          <p:nvPr>
            <p:ph type="sldNum" sz="quarter" idx="12"/>
          </p:nvPr>
        </p:nvSpPr>
        <p:spPr/>
        <p:txBody>
          <a:bodyPr/>
          <a:lstStyle/>
          <a:p>
            <a:fld id="{9D695318-9476-4140-9592-064DF231EF73}" type="slidenum">
              <a:rPr lang="en-GB" smtClean="0"/>
              <a:t>9</a:t>
            </a:fld>
            <a:endParaRPr lang="en-GB"/>
          </a:p>
        </p:txBody>
      </p:sp>
    </p:spTree>
    <p:extLst>
      <p:ext uri="{BB962C8B-B14F-4D97-AF65-F5344CB8AC3E}">
        <p14:creationId xmlns:p14="http://schemas.microsoft.com/office/powerpoint/2010/main" val="3099893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180109" y="1153572"/>
            <a:ext cx="3707125" cy="4461163"/>
          </a:xfrm>
        </p:spPr>
        <p:txBody>
          <a:bodyPr>
            <a:normAutofit/>
          </a:bodyPr>
          <a:lstStyle/>
          <a:p>
            <a:r>
              <a:rPr lang="en-GB" b="1" dirty="0">
                <a:solidFill>
                  <a:srgbClr val="FFFFFF"/>
                </a:solidFill>
              </a:rPr>
              <a:t>RWG</a:t>
            </a:r>
            <a:br>
              <a:rPr lang="en-GB" b="1" dirty="0">
                <a:solidFill>
                  <a:srgbClr val="FFFFFF"/>
                </a:solidFill>
              </a:rPr>
            </a:br>
            <a:br>
              <a:rPr lang="en-GB" b="1" dirty="0">
                <a:solidFill>
                  <a:srgbClr val="FFFFFF"/>
                </a:solidFill>
              </a:rPr>
            </a:br>
            <a:r>
              <a:rPr lang="en-GB" b="1" dirty="0">
                <a:solidFill>
                  <a:srgbClr val="FFFFFF"/>
                </a:solidFill>
              </a:rPr>
              <a:t>Networking and listening</a:t>
            </a:r>
            <a:br>
              <a:rPr lang="en-GB" b="1" dirty="0">
                <a:solidFill>
                  <a:srgbClr val="FFFFFF"/>
                </a:solidFill>
              </a:rPr>
            </a:br>
            <a:r>
              <a:rPr lang="en-GB" b="1" dirty="0">
                <a:solidFill>
                  <a:srgbClr val="FFFFFF"/>
                </a:solidFill>
              </a:rPr>
              <a:t>First meeting next week</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4571020" y="1724296"/>
            <a:ext cx="6782780" cy="3890439"/>
          </a:xfrm>
        </p:spPr>
        <p:txBody>
          <a:bodyPr anchor="ctr">
            <a:normAutofit fontScale="92500"/>
          </a:bodyPr>
          <a:lstStyle/>
          <a:p>
            <a:r>
              <a:rPr lang="en-GB" sz="3600" b="1" dirty="0"/>
              <a:t>Trying to find out what British Friends are making of all this </a:t>
            </a:r>
          </a:p>
          <a:p>
            <a:r>
              <a:rPr lang="en-GB" sz="3600" b="1" dirty="0"/>
              <a:t>Trying to find out what Friends around the world make of all this</a:t>
            </a:r>
          </a:p>
          <a:p>
            <a:r>
              <a:rPr lang="en-GB" sz="3600" b="1" dirty="0"/>
              <a:t>Learning from others</a:t>
            </a:r>
          </a:p>
          <a:p>
            <a:r>
              <a:rPr lang="en-GB" sz="3600" b="1" dirty="0"/>
              <a:t>What do we mean by reparations?</a:t>
            </a:r>
          </a:p>
          <a:p>
            <a:r>
              <a:rPr lang="en-GB" sz="3600" b="1" dirty="0"/>
              <a:t>Scoping!!</a:t>
            </a:r>
          </a:p>
        </p:txBody>
      </p:sp>
      <p:sp>
        <p:nvSpPr>
          <p:cNvPr id="4" name="Footer Placeholder 3">
            <a:extLst>
              <a:ext uri="{FF2B5EF4-FFF2-40B4-BE49-F238E27FC236}">
                <a16:creationId xmlns:a16="http://schemas.microsoft.com/office/drawing/2014/main" id="{5F859F27-B5B0-263B-11A8-CB0455FAC41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1F5320DA-59C1-35F9-9469-C929C286AE22}"/>
              </a:ext>
            </a:extLst>
          </p:cNvPr>
          <p:cNvSpPr>
            <a:spLocks noGrp="1"/>
          </p:cNvSpPr>
          <p:nvPr>
            <p:ph type="sldNum" sz="quarter" idx="12"/>
          </p:nvPr>
        </p:nvSpPr>
        <p:spPr/>
        <p:txBody>
          <a:bodyPr/>
          <a:lstStyle/>
          <a:p>
            <a:fld id="{9D695318-9476-4140-9592-064DF231EF73}" type="slidenum">
              <a:rPr lang="en-GB" smtClean="0"/>
              <a:t>10</a:t>
            </a:fld>
            <a:endParaRPr lang="en-GB"/>
          </a:p>
        </p:txBody>
      </p:sp>
    </p:spTree>
    <p:extLst>
      <p:ext uri="{BB962C8B-B14F-4D97-AF65-F5344CB8AC3E}">
        <p14:creationId xmlns:p14="http://schemas.microsoft.com/office/powerpoint/2010/main" val="2666845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180109" y="1153572"/>
            <a:ext cx="3707125" cy="4461163"/>
          </a:xfrm>
        </p:spPr>
        <p:txBody>
          <a:bodyPr>
            <a:normAutofit/>
          </a:bodyPr>
          <a:lstStyle/>
          <a:p>
            <a:r>
              <a:rPr lang="en-GB" b="1" dirty="0">
                <a:solidFill>
                  <a:srgbClr val="FFFFFF"/>
                </a:solidFill>
              </a:rPr>
              <a:t>RWG</a:t>
            </a:r>
            <a:br>
              <a:rPr lang="en-GB" b="1" dirty="0">
                <a:solidFill>
                  <a:srgbClr val="FFFFFF"/>
                </a:solidFill>
              </a:rPr>
            </a:br>
            <a:br>
              <a:rPr lang="en-GB" b="1" dirty="0">
                <a:solidFill>
                  <a:srgbClr val="FFFFFF"/>
                </a:solidFill>
              </a:rPr>
            </a:br>
            <a:r>
              <a:rPr lang="en-GB" b="1" dirty="0">
                <a:solidFill>
                  <a:srgbClr val="FFFFFF"/>
                </a:solidFill>
              </a:rPr>
              <a:t>Networking and listening</a:t>
            </a:r>
            <a:br>
              <a:rPr lang="en-GB" b="1" dirty="0">
                <a:solidFill>
                  <a:srgbClr val="FFFFFF"/>
                </a:solidFill>
              </a:rPr>
            </a:br>
            <a:r>
              <a:rPr lang="en-GB" b="1" dirty="0">
                <a:solidFill>
                  <a:srgbClr val="FFFFFF"/>
                </a:solidFill>
              </a:rPr>
              <a:t>so far</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4571020" y="992777"/>
            <a:ext cx="6782779" cy="5728697"/>
          </a:xfrm>
        </p:spPr>
        <p:txBody>
          <a:bodyPr anchor="ctr">
            <a:normAutofit fontScale="70000" lnSpcReduction="20000"/>
          </a:bodyPr>
          <a:lstStyle/>
          <a:p>
            <a:endParaRPr lang="en-GB" sz="3600" b="1" dirty="0">
              <a:solidFill>
                <a:schemeClr val="accent1"/>
              </a:solidFill>
            </a:endParaRPr>
          </a:p>
          <a:p>
            <a:endParaRPr lang="en-GB" sz="3600" b="1" dirty="0">
              <a:solidFill>
                <a:schemeClr val="accent1"/>
              </a:solidFill>
            </a:endParaRPr>
          </a:p>
          <a:p>
            <a:endParaRPr lang="en-GB" sz="3600" b="1" dirty="0">
              <a:solidFill>
                <a:schemeClr val="accent1"/>
              </a:solidFill>
            </a:endParaRPr>
          </a:p>
          <a:p>
            <a:r>
              <a:rPr lang="en-GB" sz="3600" b="1" dirty="0">
                <a:solidFill>
                  <a:schemeClr val="accent1"/>
                </a:solidFill>
              </a:rPr>
              <a:t>QAIG’s 2022 statement and the actions of its members and today’s discussions</a:t>
            </a:r>
          </a:p>
          <a:p>
            <a:r>
              <a:rPr lang="en-GB" sz="3600" b="1" dirty="0">
                <a:solidFill>
                  <a:schemeClr val="accent1"/>
                </a:solidFill>
              </a:rPr>
              <a:t>Responding to challenges to RWG’s remit, learning, adapting…</a:t>
            </a:r>
          </a:p>
          <a:p>
            <a:r>
              <a:rPr lang="en-GB" sz="3600" b="1" dirty="0">
                <a:solidFill>
                  <a:schemeClr val="accent1"/>
                </a:solidFill>
              </a:rPr>
              <a:t>Woodbrooke courses and events</a:t>
            </a:r>
          </a:p>
          <a:p>
            <a:r>
              <a:rPr lang="en-GB" sz="3600" b="1" dirty="0">
                <a:solidFill>
                  <a:schemeClr val="accent1"/>
                </a:solidFill>
              </a:rPr>
              <a:t>Planning Yearly Meeting sessions</a:t>
            </a:r>
          </a:p>
          <a:p>
            <a:r>
              <a:rPr lang="en-GB" sz="3600" b="1" dirty="0">
                <a:solidFill>
                  <a:schemeClr val="accent1"/>
                </a:solidFill>
              </a:rPr>
              <a:t>Participation in the World Plenary in August 2024</a:t>
            </a:r>
          </a:p>
          <a:p>
            <a:r>
              <a:rPr lang="en-GB" sz="3600" b="1" dirty="0">
                <a:solidFill>
                  <a:schemeClr val="accent1"/>
                </a:solidFill>
              </a:rPr>
              <a:t>Responding to invitations to speak about RWG</a:t>
            </a:r>
          </a:p>
          <a:p>
            <a:r>
              <a:rPr lang="en-GB" sz="3600" b="1" dirty="0">
                <a:solidFill>
                  <a:schemeClr val="accent1"/>
                </a:solidFill>
              </a:rPr>
              <a:t>Reading around</a:t>
            </a:r>
          </a:p>
          <a:p>
            <a:r>
              <a:rPr lang="en-GB" sz="3600" b="1" dirty="0">
                <a:solidFill>
                  <a:schemeClr val="accent1"/>
                </a:solidFill>
              </a:rPr>
              <a:t>Going to events others have organised, and organising some ourselves</a:t>
            </a:r>
          </a:p>
          <a:p>
            <a:pPr marL="0" indent="0">
              <a:buNone/>
            </a:pPr>
            <a:endParaRPr lang="en-GB" sz="3600" b="1" dirty="0">
              <a:solidFill>
                <a:schemeClr val="accent1"/>
              </a:solidFill>
            </a:endParaRPr>
          </a:p>
          <a:p>
            <a:endParaRPr lang="en-GB" sz="3600" b="1" dirty="0">
              <a:solidFill>
                <a:schemeClr val="accent1"/>
              </a:solidFill>
            </a:endParaRPr>
          </a:p>
          <a:p>
            <a:endParaRPr lang="en-GB" sz="3600" b="1" dirty="0"/>
          </a:p>
        </p:txBody>
      </p:sp>
      <p:sp>
        <p:nvSpPr>
          <p:cNvPr id="4" name="Footer Placeholder 3">
            <a:extLst>
              <a:ext uri="{FF2B5EF4-FFF2-40B4-BE49-F238E27FC236}">
                <a16:creationId xmlns:a16="http://schemas.microsoft.com/office/drawing/2014/main" id="{5F859F27-B5B0-263B-11A8-CB0455FAC41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1F5320DA-59C1-35F9-9469-C929C286AE22}"/>
              </a:ext>
            </a:extLst>
          </p:cNvPr>
          <p:cNvSpPr>
            <a:spLocks noGrp="1"/>
          </p:cNvSpPr>
          <p:nvPr>
            <p:ph type="sldNum" sz="quarter" idx="12"/>
          </p:nvPr>
        </p:nvSpPr>
        <p:spPr/>
        <p:txBody>
          <a:bodyPr/>
          <a:lstStyle/>
          <a:p>
            <a:fld id="{9D695318-9476-4140-9592-064DF231EF73}" type="slidenum">
              <a:rPr lang="en-GB" smtClean="0"/>
              <a:t>11</a:t>
            </a:fld>
            <a:endParaRPr lang="en-GB"/>
          </a:p>
        </p:txBody>
      </p:sp>
    </p:spTree>
    <p:extLst>
      <p:ext uri="{BB962C8B-B14F-4D97-AF65-F5344CB8AC3E}">
        <p14:creationId xmlns:p14="http://schemas.microsoft.com/office/powerpoint/2010/main" val="2437967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180109" y="1153572"/>
            <a:ext cx="3707125" cy="4461163"/>
          </a:xfrm>
        </p:spPr>
        <p:txBody>
          <a:bodyPr>
            <a:normAutofit/>
          </a:bodyPr>
          <a:lstStyle/>
          <a:p>
            <a:r>
              <a:rPr lang="en-GB" b="1" dirty="0">
                <a:solidFill>
                  <a:srgbClr val="FFFFFF"/>
                </a:solidFill>
              </a:rPr>
              <a:t>RWG</a:t>
            </a:r>
            <a:br>
              <a:rPr lang="en-GB" b="1" dirty="0">
                <a:solidFill>
                  <a:srgbClr val="FFFFFF"/>
                </a:solidFill>
              </a:rPr>
            </a:br>
            <a:br>
              <a:rPr lang="en-GB" b="1" dirty="0">
                <a:solidFill>
                  <a:srgbClr val="FFFFFF"/>
                </a:solidFill>
              </a:rPr>
            </a:br>
            <a:r>
              <a:rPr lang="en-GB" b="1" dirty="0">
                <a:solidFill>
                  <a:srgbClr val="FFFFFF"/>
                </a:solidFill>
              </a:rPr>
              <a:t>Planning for Yearly Meeting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4571020" y="1052944"/>
            <a:ext cx="6782779" cy="5485967"/>
          </a:xfrm>
        </p:spPr>
        <p:txBody>
          <a:bodyPr anchor="ctr">
            <a:normAutofit/>
          </a:bodyPr>
          <a:lstStyle/>
          <a:p>
            <a:endParaRPr lang="en-GB" sz="3600" b="1" dirty="0">
              <a:solidFill>
                <a:schemeClr val="accent1"/>
              </a:solidFill>
            </a:endParaRPr>
          </a:p>
          <a:p>
            <a:endParaRPr lang="en-GB" sz="3600" b="1" dirty="0">
              <a:solidFill>
                <a:schemeClr val="accent1"/>
              </a:solidFill>
            </a:endParaRPr>
          </a:p>
          <a:p>
            <a:endParaRPr lang="en-GB" sz="3600" b="1" dirty="0">
              <a:solidFill>
                <a:schemeClr val="accent1"/>
              </a:solidFill>
            </a:endParaRPr>
          </a:p>
          <a:p>
            <a:r>
              <a:rPr lang="en-GB" sz="3600" b="1" dirty="0">
                <a:solidFill>
                  <a:schemeClr val="accent1"/>
                </a:solidFill>
              </a:rPr>
              <a:t>A video about RWG members and their different motivations</a:t>
            </a:r>
          </a:p>
          <a:p>
            <a:r>
              <a:rPr lang="en-GB" sz="3600" b="1" dirty="0">
                <a:solidFill>
                  <a:schemeClr val="accent1"/>
                </a:solidFill>
              </a:rPr>
              <a:t>A special interest group</a:t>
            </a:r>
          </a:p>
          <a:p>
            <a:r>
              <a:rPr lang="en-GB" sz="3600" b="1" dirty="0">
                <a:solidFill>
                  <a:schemeClr val="accent1"/>
                </a:solidFill>
              </a:rPr>
              <a:t>Two ‘exploratory sessions’ during the preparation period</a:t>
            </a:r>
          </a:p>
          <a:p>
            <a:endParaRPr lang="en-GB" sz="3600" b="1" dirty="0">
              <a:solidFill>
                <a:schemeClr val="accent1"/>
              </a:solidFill>
            </a:endParaRPr>
          </a:p>
          <a:p>
            <a:pPr marL="0" indent="0">
              <a:buNone/>
            </a:pPr>
            <a:endParaRPr lang="en-GB" sz="3600" b="1" dirty="0">
              <a:solidFill>
                <a:schemeClr val="accent1"/>
              </a:solidFill>
            </a:endParaRPr>
          </a:p>
          <a:p>
            <a:endParaRPr lang="en-GB" sz="3600" b="1" dirty="0"/>
          </a:p>
        </p:txBody>
      </p:sp>
      <p:sp>
        <p:nvSpPr>
          <p:cNvPr id="4" name="Footer Placeholder 3">
            <a:extLst>
              <a:ext uri="{FF2B5EF4-FFF2-40B4-BE49-F238E27FC236}">
                <a16:creationId xmlns:a16="http://schemas.microsoft.com/office/drawing/2014/main" id="{5F859F27-B5B0-263B-11A8-CB0455FAC41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1F5320DA-59C1-35F9-9469-C929C286AE22}"/>
              </a:ext>
            </a:extLst>
          </p:cNvPr>
          <p:cNvSpPr>
            <a:spLocks noGrp="1"/>
          </p:cNvSpPr>
          <p:nvPr>
            <p:ph type="sldNum" sz="quarter" idx="12"/>
          </p:nvPr>
        </p:nvSpPr>
        <p:spPr/>
        <p:txBody>
          <a:bodyPr/>
          <a:lstStyle/>
          <a:p>
            <a:fld id="{9D695318-9476-4140-9592-064DF231EF73}" type="slidenum">
              <a:rPr lang="en-GB" smtClean="0"/>
              <a:t>12</a:t>
            </a:fld>
            <a:endParaRPr lang="en-GB"/>
          </a:p>
        </p:txBody>
      </p:sp>
    </p:spTree>
    <p:extLst>
      <p:ext uri="{BB962C8B-B14F-4D97-AF65-F5344CB8AC3E}">
        <p14:creationId xmlns:p14="http://schemas.microsoft.com/office/powerpoint/2010/main" val="8474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180109" y="1153572"/>
            <a:ext cx="3707125" cy="4461163"/>
          </a:xfrm>
        </p:spPr>
        <p:txBody>
          <a:bodyPr>
            <a:normAutofit/>
          </a:bodyPr>
          <a:lstStyle/>
          <a:p>
            <a:r>
              <a:rPr lang="en-GB" b="1" dirty="0">
                <a:solidFill>
                  <a:srgbClr val="FFFFFF"/>
                </a:solidFill>
              </a:rPr>
              <a:t>RWG</a:t>
            </a:r>
            <a:br>
              <a:rPr lang="en-GB" b="1" dirty="0">
                <a:solidFill>
                  <a:srgbClr val="FFFFFF"/>
                </a:solidFill>
              </a:rPr>
            </a:br>
            <a:br>
              <a:rPr lang="en-GB" b="1" dirty="0">
                <a:solidFill>
                  <a:srgbClr val="FFFFFF"/>
                </a:solidFill>
              </a:rPr>
            </a:br>
            <a:r>
              <a:rPr lang="en-GB" b="1" dirty="0">
                <a:solidFill>
                  <a:srgbClr val="FFFFFF"/>
                </a:solidFill>
              </a:rPr>
              <a:t>Planning for World Plenary</a:t>
            </a:r>
            <a:br>
              <a:rPr lang="en-GB" b="1" dirty="0">
                <a:solidFill>
                  <a:srgbClr val="FFFFFF"/>
                </a:solidFill>
              </a:rPr>
            </a:br>
            <a:r>
              <a:rPr lang="en-GB" b="1" dirty="0">
                <a:solidFill>
                  <a:srgbClr val="FFFFFF"/>
                </a:solidFill>
              </a:rPr>
              <a:t>5-12 August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4571020" y="1052944"/>
            <a:ext cx="6782779" cy="5485967"/>
          </a:xfrm>
        </p:spPr>
        <p:txBody>
          <a:bodyPr anchor="ctr">
            <a:normAutofit fontScale="92500" lnSpcReduction="10000"/>
          </a:bodyPr>
          <a:lstStyle/>
          <a:p>
            <a:endParaRPr lang="en-GB" sz="3600" b="1" dirty="0">
              <a:solidFill>
                <a:schemeClr val="accent1"/>
              </a:solidFill>
            </a:endParaRPr>
          </a:p>
          <a:p>
            <a:endParaRPr lang="en-GB" sz="3600" b="1" dirty="0">
              <a:solidFill>
                <a:schemeClr val="accent1"/>
              </a:solidFill>
            </a:endParaRPr>
          </a:p>
          <a:p>
            <a:endParaRPr lang="en-GB" sz="3600" b="1" dirty="0">
              <a:solidFill>
                <a:schemeClr val="accent1"/>
              </a:solidFill>
            </a:endParaRPr>
          </a:p>
          <a:p>
            <a:r>
              <a:rPr lang="en-GB" sz="3600" b="1" dirty="0">
                <a:solidFill>
                  <a:schemeClr val="accent1"/>
                </a:solidFill>
              </a:rPr>
              <a:t>Two RWG members attending (Edwina and Rita)</a:t>
            </a:r>
          </a:p>
          <a:p>
            <a:r>
              <a:rPr lang="en-GB" sz="3600" b="1" dirty="0">
                <a:solidFill>
                  <a:schemeClr val="accent1"/>
                </a:solidFill>
              </a:rPr>
              <a:t>Other RWG members registered online</a:t>
            </a:r>
          </a:p>
          <a:p>
            <a:r>
              <a:rPr lang="en-GB" sz="3600" b="1" dirty="0">
                <a:solidFill>
                  <a:schemeClr val="accent1"/>
                </a:solidFill>
              </a:rPr>
              <a:t>Focusing particularly on the healing historical injustice strand and liaising with Catherine Putz on BYM’s input/involvement</a:t>
            </a:r>
          </a:p>
          <a:p>
            <a:endParaRPr lang="en-GB" sz="3600" b="1" dirty="0">
              <a:solidFill>
                <a:schemeClr val="accent1"/>
              </a:solidFill>
            </a:endParaRPr>
          </a:p>
          <a:p>
            <a:pPr marL="0" indent="0">
              <a:buNone/>
            </a:pPr>
            <a:endParaRPr lang="en-GB" sz="3600" b="1" dirty="0">
              <a:solidFill>
                <a:schemeClr val="accent1"/>
              </a:solidFill>
            </a:endParaRPr>
          </a:p>
          <a:p>
            <a:endParaRPr lang="en-GB" sz="3600" b="1" dirty="0"/>
          </a:p>
        </p:txBody>
      </p:sp>
      <p:sp>
        <p:nvSpPr>
          <p:cNvPr id="4" name="Footer Placeholder 3">
            <a:extLst>
              <a:ext uri="{FF2B5EF4-FFF2-40B4-BE49-F238E27FC236}">
                <a16:creationId xmlns:a16="http://schemas.microsoft.com/office/drawing/2014/main" id="{5F859F27-B5B0-263B-11A8-CB0455FAC41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1F5320DA-59C1-35F9-9469-C929C286AE22}"/>
              </a:ext>
            </a:extLst>
          </p:cNvPr>
          <p:cNvSpPr>
            <a:spLocks noGrp="1"/>
          </p:cNvSpPr>
          <p:nvPr>
            <p:ph type="sldNum" sz="quarter" idx="12"/>
          </p:nvPr>
        </p:nvSpPr>
        <p:spPr/>
        <p:txBody>
          <a:bodyPr/>
          <a:lstStyle/>
          <a:p>
            <a:fld id="{9D695318-9476-4140-9592-064DF231EF73}" type="slidenum">
              <a:rPr lang="en-GB" smtClean="0"/>
              <a:t>13</a:t>
            </a:fld>
            <a:endParaRPr lang="en-GB"/>
          </a:p>
        </p:txBody>
      </p:sp>
    </p:spTree>
    <p:extLst>
      <p:ext uri="{BB962C8B-B14F-4D97-AF65-F5344CB8AC3E}">
        <p14:creationId xmlns:p14="http://schemas.microsoft.com/office/powerpoint/2010/main" val="3444383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38FFD-3908-1D54-4BBE-D222D734936F}"/>
              </a:ext>
            </a:extLst>
          </p:cNvPr>
          <p:cNvSpPr>
            <a:spLocks noGrp="1"/>
          </p:cNvSpPr>
          <p:nvPr>
            <p:ph type="title"/>
          </p:nvPr>
        </p:nvSpPr>
        <p:spPr>
          <a:xfrm>
            <a:off x="180109" y="1153572"/>
            <a:ext cx="3707125" cy="4461163"/>
          </a:xfrm>
        </p:spPr>
        <p:txBody>
          <a:bodyPr>
            <a:normAutofit/>
          </a:bodyPr>
          <a:lstStyle/>
          <a:p>
            <a:r>
              <a:rPr lang="en-GB" b="1" dirty="0">
                <a:solidFill>
                  <a:srgbClr val="FFFFFF"/>
                </a:solidFill>
              </a:rPr>
              <a:t>RWG</a:t>
            </a:r>
            <a:br>
              <a:rPr lang="en-GB" b="1" dirty="0">
                <a:solidFill>
                  <a:srgbClr val="FFFFFF"/>
                </a:solidFill>
              </a:rPr>
            </a:br>
            <a:br>
              <a:rPr lang="en-GB" b="1" dirty="0">
                <a:solidFill>
                  <a:srgbClr val="FFFFFF"/>
                </a:solidFill>
              </a:rPr>
            </a:br>
            <a:r>
              <a:rPr lang="en-GB" b="1" dirty="0">
                <a:solidFill>
                  <a:srgbClr val="FFFFFF"/>
                </a:solidFill>
              </a:rPr>
              <a:t>In conclusion…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77D8B0-5708-EDF7-BD6F-5B1A9E32CC37}"/>
              </a:ext>
            </a:extLst>
          </p:cNvPr>
          <p:cNvSpPr>
            <a:spLocks noGrp="1"/>
          </p:cNvSpPr>
          <p:nvPr>
            <p:ph idx="1"/>
          </p:nvPr>
        </p:nvSpPr>
        <p:spPr>
          <a:xfrm>
            <a:off x="4571020" y="1763486"/>
            <a:ext cx="6782779" cy="4775426"/>
          </a:xfrm>
        </p:spPr>
        <p:txBody>
          <a:bodyPr anchor="ctr">
            <a:normAutofit fontScale="77500" lnSpcReduction="20000"/>
          </a:bodyPr>
          <a:lstStyle/>
          <a:p>
            <a:endParaRPr lang="en-GB" sz="3600" b="1" dirty="0">
              <a:solidFill>
                <a:schemeClr val="accent1"/>
              </a:solidFill>
            </a:endParaRPr>
          </a:p>
          <a:p>
            <a:pPr marL="0" indent="0">
              <a:buNone/>
            </a:pPr>
            <a:endParaRPr lang="en-GB" sz="3600" b="1" dirty="0">
              <a:solidFill>
                <a:schemeClr val="accent1"/>
              </a:solidFill>
            </a:endParaRPr>
          </a:p>
          <a:p>
            <a:r>
              <a:rPr lang="en-GB" sz="3600" b="1" dirty="0">
                <a:solidFill>
                  <a:schemeClr val="accent1"/>
                </a:solidFill>
              </a:rPr>
              <a:t>At an early stage</a:t>
            </a:r>
          </a:p>
          <a:p>
            <a:r>
              <a:rPr lang="en-GB" sz="3600" b="1" dirty="0">
                <a:solidFill>
                  <a:schemeClr val="accent1"/>
                </a:solidFill>
              </a:rPr>
              <a:t>Planning is taking shape</a:t>
            </a:r>
          </a:p>
          <a:p>
            <a:r>
              <a:rPr lang="en-GB" sz="3600" b="1" dirty="0">
                <a:solidFill>
                  <a:schemeClr val="accent1"/>
                </a:solidFill>
              </a:rPr>
              <a:t>Desire to engage with Friends and others for mutual learning and partnership</a:t>
            </a:r>
          </a:p>
          <a:p>
            <a:r>
              <a:rPr lang="en-GB" sz="3600" b="1" dirty="0">
                <a:solidFill>
                  <a:schemeClr val="accent1"/>
                </a:solidFill>
              </a:rPr>
              <a:t>plenty to do and scoping needed</a:t>
            </a:r>
          </a:p>
          <a:p>
            <a:r>
              <a:rPr lang="en-GB" sz="3600" b="1" dirty="0">
                <a:solidFill>
                  <a:schemeClr val="accent1"/>
                </a:solidFill>
              </a:rPr>
              <a:t>Far from ready to advise BYM on an overall strategy!</a:t>
            </a:r>
          </a:p>
          <a:p>
            <a:r>
              <a:rPr lang="en-GB" sz="3600" b="1" dirty="0">
                <a:solidFill>
                  <a:schemeClr val="accent1"/>
                </a:solidFill>
              </a:rPr>
              <a:t>But getting going</a:t>
            </a:r>
          </a:p>
          <a:p>
            <a:r>
              <a:rPr lang="en-GB" sz="3600" b="1" dirty="0">
                <a:solidFill>
                  <a:schemeClr val="accent1"/>
                </a:solidFill>
              </a:rPr>
              <a:t>Please uphold RWG</a:t>
            </a:r>
          </a:p>
          <a:p>
            <a:endParaRPr lang="en-GB" sz="3600" b="1" dirty="0">
              <a:solidFill>
                <a:schemeClr val="accent1"/>
              </a:solidFill>
            </a:endParaRPr>
          </a:p>
          <a:p>
            <a:pPr marL="0" indent="0">
              <a:buNone/>
            </a:pPr>
            <a:endParaRPr lang="en-GB" sz="3600" b="1" dirty="0">
              <a:solidFill>
                <a:schemeClr val="accent1"/>
              </a:solidFill>
            </a:endParaRPr>
          </a:p>
          <a:p>
            <a:endParaRPr lang="en-GB" sz="3600" b="1" dirty="0"/>
          </a:p>
        </p:txBody>
      </p:sp>
      <p:sp>
        <p:nvSpPr>
          <p:cNvPr id="4" name="Footer Placeholder 3">
            <a:extLst>
              <a:ext uri="{FF2B5EF4-FFF2-40B4-BE49-F238E27FC236}">
                <a16:creationId xmlns:a16="http://schemas.microsoft.com/office/drawing/2014/main" id="{5F859F27-B5B0-263B-11A8-CB0455FAC41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1F5320DA-59C1-35F9-9469-C929C286AE22}"/>
              </a:ext>
            </a:extLst>
          </p:cNvPr>
          <p:cNvSpPr>
            <a:spLocks noGrp="1"/>
          </p:cNvSpPr>
          <p:nvPr>
            <p:ph type="sldNum" sz="quarter" idx="12"/>
          </p:nvPr>
        </p:nvSpPr>
        <p:spPr/>
        <p:txBody>
          <a:bodyPr/>
          <a:lstStyle/>
          <a:p>
            <a:fld id="{9D695318-9476-4140-9592-064DF231EF73}" type="slidenum">
              <a:rPr lang="en-GB" smtClean="0"/>
              <a:t>14</a:t>
            </a:fld>
            <a:endParaRPr lang="en-GB"/>
          </a:p>
        </p:txBody>
      </p:sp>
    </p:spTree>
    <p:extLst>
      <p:ext uri="{BB962C8B-B14F-4D97-AF65-F5344CB8AC3E}">
        <p14:creationId xmlns:p14="http://schemas.microsoft.com/office/powerpoint/2010/main" val="8944623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240</TotalTime>
  <Words>591</Words>
  <Application>Microsoft Macintosh PowerPoint</Application>
  <PresentationFormat>Widescreen</PresentationFormat>
  <Paragraphs>120</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Reparations Working Group(RWG) update</vt:lpstr>
      <vt:lpstr>RWG remit</vt:lpstr>
      <vt:lpstr>RWG scoping</vt:lpstr>
      <vt:lpstr>RWG membership</vt:lpstr>
      <vt:lpstr>RWG  Four workstreams being set up</vt:lpstr>
      <vt:lpstr>RWG  Four workstreams being set up</vt:lpstr>
      <vt:lpstr>RWG  Historical  research</vt:lpstr>
      <vt:lpstr>RWG  Financial aspects</vt:lpstr>
      <vt:lpstr>RWG  Theological background</vt:lpstr>
      <vt:lpstr>RWG  Networking and listening First meeting next week</vt:lpstr>
      <vt:lpstr>RWG  Networking and listening so far</vt:lpstr>
      <vt:lpstr>RWG  Planning for Yearly Meeting</vt:lpstr>
      <vt:lpstr>RWG  Planning for World Plenary 5-12 August</vt:lpstr>
      <vt:lpstr>RWG  In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Reparations Working Group(RWG) update</dc:title>
  <dc:creator>Ann Floyd</dc:creator>
  <cp:lastModifiedBy>Ann Floyd</cp:lastModifiedBy>
  <cp:revision>2</cp:revision>
  <dcterms:created xsi:type="dcterms:W3CDTF">2024-03-01T21:11:41Z</dcterms:created>
  <dcterms:modified xsi:type="dcterms:W3CDTF">2024-03-02T09:20:30Z</dcterms:modified>
</cp:coreProperties>
</file>