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747775"/>
          </p15:clr>
        </p15:guide>
        <p15:guide id="2" pos="288">
          <p15:clr>
            <a:srgbClr val="747775"/>
          </p15:clr>
        </p15:guide>
        <p15:guide id="3" pos="7392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Y6UBhz7zn9dzKtdbGseyMRLZA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88"/>
        <p:guide pos="288"/>
        <p:guide pos="73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gcquaker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062775" y="2024100"/>
            <a:ext cx="10222800" cy="28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4135"/>
              <a:buFont typeface="Calibri"/>
              <a:buNone/>
            </a:pPr>
            <a:r>
              <a:rPr lang="en-US" sz="6650" b="1" dirty="0"/>
              <a:t>A Presentation to Quaker Africa Interest Group Meeting</a:t>
            </a:r>
            <a:br>
              <a:rPr lang="en-US" sz="3600" dirty="0"/>
            </a:br>
            <a:endParaRPr sz="36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2786"/>
              <a:buFont typeface="Calibri"/>
              <a:buNone/>
            </a:pPr>
            <a:r>
              <a:rPr lang="en-US" sz="2711" dirty="0"/>
              <a:t>1 March 2025</a:t>
            </a:r>
            <a:endParaRPr dirty="0"/>
          </a:p>
        </p:txBody>
      </p:sp>
      <p:pic>
        <p:nvPicPr>
          <p:cNvPr id="85" name="Google Shape;8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2"/>
          <p:cNvGrpSpPr/>
          <p:nvPr/>
        </p:nvGrpSpPr>
        <p:grpSpPr>
          <a:xfrm>
            <a:off x="800100" y="1645941"/>
            <a:ext cx="10591799" cy="3566110"/>
            <a:chOff x="0" y="0"/>
            <a:chExt cx="10591799" cy="3566110"/>
          </a:xfrm>
        </p:grpSpPr>
        <p:sp>
          <p:nvSpPr>
            <p:cNvPr id="91" name="Google Shape;91;p2"/>
            <p:cNvSpPr/>
            <p:nvPr/>
          </p:nvSpPr>
          <p:spPr>
            <a:xfrm rot="5400000">
              <a:off x="5775899" y="-1606289"/>
              <a:ext cx="2853000" cy="6778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 txBox="1"/>
            <p:nvPr/>
          </p:nvSpPr>
          <p:spPr>
            <a:xfrm>
              <a:off x="3813048" y="495877"/>
              <a:ext cx="6639485" cy="25743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FWCC World Plenary Meeting (WPM) was held in South Africa,</a:t>
              </a:r>
              <a:b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– 12 </a:t>
              </a: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August 2024. Two outcome documents were developed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b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tapestry and the Epistle. 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These have been shared with Friends worldwide and can be accessed on the website.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WO staff identified 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alls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-a</a:t>
              </a: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ction and translated them into a strategy document as highlighted in this presentation.</a:t>
              </a:r>
              <a:endParaRPr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</a:t>
              </a: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presentation is limited to the thematic areas under the role of the Justice and Peace Secretary.</a:t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0" y="0"/>
              <a:ext cx="3813048" cy="356611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 txBox="1"/>
            <p:nvPr/>
          </p:nvSpPr>
          <p:spPr>
            <a:xfrm>
              <a:off x="174083" y="174083"/>
              <a:ext cx="3465000" cy="321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89525" rIns="179050" bIns="8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n-US" sz="47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 sz="4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Dedication – inspiration from the tapestry</a:t>
            </a:r>
            <a:endParaRPr b="1"/>
          </a:p>
        </p:txBody>
      </p:sp>
      <p:grpSp>
        <p:nvGrpSpPr>
          <p:cNvPr id="101" name="Google Shape;101;p3"/>
          <p:cNvGrpSpPr/>
          <p:nvPr/>
        </p:nvGrpSpPr>
        <p:grpSpPr>
          <a:xfrm>
            <a:off x="5851376" y="1501600"/>
            <a:ext cx="5831941" cy="3854795"/>
            <a:chOff x="0" y="0"/>
            <a:chExt cx="5360733" cy="3854795"/>
          </a:xfrm>
        </p:grpSpPr>
        <p:sp>
          <p:nvSpPr>
            <p:cNvPr id="102" name="Google Shape;102;p3"/>
            <p:cNvSpPr/>
            <p:nvPr/>
          </p:nvSpPr>
          <p:spPr>
            <a:xfrm rot="5400000">
              <a:off x="2095252" y="203834"/>
              <a:ext cx="3083836" cy="344712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 txBox="1"/>
            <p:nvPr/>
          </p:nvSpPr>
          <p:spPr>
            <a:xfrm>
              <a:off x="1913608" y="536018"/>
              <a:ext cx="3296585" cy="2782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let the living waters flow through us – where we live, regionally and in a wider world fellowship</a:t>
              </a:r>
              <a:endParaRPr/>
            </a:p>
            <a:p>
              <a:pPr marL="171450" marR="0" lvl="1" indent="-571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building the ‘peace that passeth all understanding’, to the repair of the world, opening our lives to the Light to guide us in each small step’</a:t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0" y="0"/>
              <a:ext cx="1939008" cy="385479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 txBox="1"/>
            <p:nvPr/>
          </p:nvSpPr>
          <p:spPr>
            <a:xfrm>
              <a:off x="94655" y="94655"/>
              <a:ext cx="1749600" cy="366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59050" rIns="118100" bIns="5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We dedicate ourselves to</a:t>
              </a:r>
              <a:endParaRPr/>
            </a:p>
          </p:txBody>
        </p:sp>
      </p:grpSp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2" y="1563849"/>
            <a:ext cx="5273843" cy="379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4"/>
          <p:cNvGrpSpPr/>
          <p:nvPr/>
        </p:nvGrpSpPr>
        <p:grpSpPr>
          <a:xfrm>
            <a:off x="5351900" y="1427925"/>
            <a:ext cx="6248559" cy="4609554"/>
            <a:chOff x="164268" y="0"/>
            <a:chExt cx="6248559" cy="5169400"/>
          </a:xfrm>
        </p:grpSpPr>
        <p:sp>
          <p:nvSpPr>
            <p:cNvPr id="113" name="Google Shape;113;p4"/>
            <p:cNvSpPr/>
            <p:nvPr/>
          </p:nvSpPr>
          <p:spPr>
            <a:xfrm rot="5400000">
              <a:off x="2070255" y="309887"/>
              <a:ext cx="4135520" cy="454962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 txBox="1"/>
            <p:nvPr/>
          </p:nvSpPr>
          <p:spPr>
            <a:xfrm>
              <a:off x="1863203" y="718819"/>
              <a:ext cx="4347746" cy="3731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Consideration by all four Sections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Approval by the Central Executive Committee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Present</a:t>
              </a:r>
              <a:r>
                <a:rPr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ation</a:t>
              </a: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to the World Plenary Meeting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Rooted in a faith-based theory of change, inspired by Matthew 13:1–23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Final Document: Towards our future: Strategic Directions for FWCC (six priorities)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strategy sets aims, direction and key moments leading to 2027</a:t>
              </a: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164268" y="0"/>
              <a:ext cx="1698935" cy="516940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4"/>
            <p:cNvSpPr txBox="1"/>
            <p:nvPr/>
          </p:nvSpPr>
          <p:spPr>
            <a:xfrm>
              <a:off x="247215" y="517026"/>
              <a:ext cx="1533000" cy="41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53325" rIns="10667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en-US" sz="370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Key steps</a:t>
              </a:r>
              <a:endParaRPr sz="2300"/>
            </a:p>
          </p:txBody>
        </p:sp>
      </p:grp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3" y="2146005"/>
            <a:ext cx="4653937" cy="3173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Strategic Plan</a:t>
            </a:r>
            <a:endParaRPr sz="32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838200" y="1534050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125" name="Google Shape;125;p5"/>
          <p:cNvGrpSpPr/>
          <p:nvPr/>
        </p:nvGrpSpPr>
        <p:grpSpPr>
          <a:xfrm>
            <a:off x="5199975" y="1750550"/>
            <a:ext cx="6458063" cy="4032670"/>
            <a:chOff x="0" y="0"/>
            <a:chExt cx="6168749" cy="4868610"/>
          </a:xfrm>
        </p:grpSpPr>
        <p:sp>
          <p:nvSpPr>
            <p:cNvPr id="126" name="Google Shape;126;p5"/>
            <p:cNvSpPr/>
            <p:nvPr/>
          </p:nvSpPr>
          <p:spPr>
            <a:xfrm rot="5400000">
              <a:off x="2247305" y="460305"/>
              <a:ext cx="3894888" cy="394799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5"/>
            <p:cNvSpPr txBox="1"/>
            <p:nvPr/>
          </p:nvSpPr>
          <p:spPr>
            <a:xfrm>
              <a:off x="2220750" y="676994"/>
              <a:ext cx="3757866" cy="3514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on the outcomes of the World Plenary Meeting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Young Adult Friend Leadership and spiritual nurture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Visibility of Quakers to the world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Nurturing Quaker worship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Addressing the digital divide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Sharing resources – future arrangements for 4 Sections</a:t>
              </a:r>
              <a:br>
                <a:rPr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+ 1 World Office </a:t>
              </a: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0" y="0"/>
              <a:ext cx="2220749" cy="486861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 txBox="1"/>
            <p:nvPr/>
          </p:nvSpPr>
          <p:spPr>
            <a:xfrm>
              <a:off x="108408" y="108408"/>
              <a:ext cx="2003933" cy="46517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4775" tIns="72375" rIns="1447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en-US" sz="370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Six Priorities</a:t>
              </a:r>
              <a:endParaRPr sz="37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121573"/>
            <a:ext cx="4651650" cy="3176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Priorities</a:t>
            </a:r>
            <a:endParaRPr sz="32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6"/>
          <p:cNvGrpSpPr/>
          <p:nvPr/>
        </p:nvGrpSpPr>
        <p:grpSpPr>
          <a:xfrm>
            <a:off x="457211" y="1570825"/>
            <a:ext cx="4043011" cy="4351338"/>
            <a:chOff x="356736" y="0"/>
            <a:chExt cx="4043011" cy="4351338"/>
          </a:xfrm>
        </p:grpSpPr>
        <p:sp>
          <p:nvSpPr>
            <p:cNvPr id="138" name="Google Shape;138;p6"/>
            <p:cNvSpPr/>
            <p:nvPr/>
          </p:nvSpPr>
          <p:spPr>
            <a:xfrm>
              <a:off x="356736" y="0"/>
              <a:ext cx="4043011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1029410" y="1305401"/>
              <a:ext cx="2697662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6"/>
            <p:cNvSpPr txBox="1"/>
            <p:nvPr/>
          </p:nvSpPr>
          <p:spPr>
            <a:xfrm>
              <a:off x="1114376" y="1390367"/>
              <a:ext cx="2527730" cy="15706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Compassion for and in solidarity with the </a:t>
              </a:r>
              <a:r>
                <a:rPr lang="en-US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least means</a:t>
              </a:r>
              <a:r>
                <a:rPr lang="en-US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/suffering in society (asylum seekers, refugees, IDPs </a:t>
              </a:r>
              <a:r>
                <a:rPr lang="en-US" sz="20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etc</a:t>
              </a:r>
              <a:r>
                <a:rPr lang="en-US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dirty="0"/>
            </a:p>
          </p:txBody>
        </p:sp>
      </p:grpSp>
      <p:grpSp>
        <p:nvGrpSpPr>
          <p:cNvPr id="141" name="Google Shape;141;p6"/>
          <p:cNvGrpSpPr/>
          <p:nvPr/>
        </p:nvGrpSpPr>
        <p:grpSpPr>
          <a:xfrm>
            <a:off x="4989300" y="1955201"/>
            <a:ext cx="5847347" cy="3759576"/>
            <a:chOff x="0" y="-142824"/>
            <a:chExt cx="5847347" cy="4426676"/>
          </a:xfrm>
        </p:grpSpPr>
        <p:sp>
          <p:nvSpPr>
            <p:cNvPr id="142" name="Google Shape;142;p6"/>
            <p:cNvSpPr/>
            <p:nvPr/>
          </p:nvSpPr>
          <p:spPr>
            <a:xfrm>
              <a:off x="0" y="-142824"/>
              <a:ext cx="5847300" cy="11328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0" y="989852"/>
              <a:ext cx="5847347" cy="3294000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 txBox="1"/>
            <p:nvPr/>
          </p:nvSpPr>
          <p:spPr>
            <a:xfrm>
              <a:off x="0" y="989842"/>
              <a:ext cx="5847300" cy="32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77800" bIns="200025" anchor="ctr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Conscientious objectors (WRI)</a:t>
              </a:r>
              <a:endParaRPr sz="1100"/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Quakers brought to FWCC attention by Yearly Meetings</a:t>
              </a: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facing prison or restricted movement due to any form of nonviolent work for peace or climate justice</a:t>
              </a:r>
              <a:endParaRPr sz="1100"/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</a:t>
              </a: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orking with partners for their release</a:t>
              </a:r>
              <a:endParaRPr sz="1100"/>
            </a:p>
          </p:txBody>
        </p:sp>
      </p:grpSp>
      <p:pic>
        <p:nvPicPr>
          <p:cNvPr id="145" name="Google Shape;14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Solidarity with Suffering</a:t>
            </a:r>
            <a:endParaRPr sz="3200" b="1"/>
          </a:p>
        </p:txBody>
      </p:sp>
      <p:sp>
        <p:nvSpPr>
          <p:cNvPr id="147" name="Google Shape;147;p6"/>
          <p:cNvSpPr txBox="1"/>
          <p:nvPr/>
        </p:nvSpPr>
        <p:spPr>
          <a:xfrm>
            <a:off x="4989300" y="1904400"/>
            <a:ext cx="5847300" cy="105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7800" tIns="101600" rIns="177800" bIns="101600" anchor="ctr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Write to people suffering prison</a:t>
            </a:r>
            <a:r>
              <a:rPr lang="en-US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sentences,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restricted movement/people</a:t>
            </a:r>
            <a:r>
              <a:rPr lang="en-US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on the move </a:t>
            </a: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7"/>
          <p:cNvGrpSpPr/>
          <p:nvPr/>
        </p:nvGrpSpPr>
        <p:grpSpPr>
          <a:xfrm>
            <a:off x="457196" y="1609725"/>
            <a:ext cx="4841557" cy="4351338"/>
            <a:chOff x="170021" y="0"/>
            <a:chExt cx="4841557" cy="4351338"/>
          </a:xfrm>
        </p:grpSpPr>
        <p:sp>
          <p:nvSpPr>
            <p:cNvPr id="153" name="Google Shape;153;p7"/>
            <p:cNvSpPr/>
            <p:nvPr/>
          </p:nvSpPr>
          <p:spPr>
            <a:xfrm>
              <a:off x="388619" y="0"/>
              <a:ext cx="4404360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170021" y="1305401"/>
              <a:ext cx="4841557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7"/>
            <p:cNvSpPr txBox="1"/>
            <p:nvPr/>
          </p:nvSpPr>
          <p:spPr>
            <a:xfrm>
              <a:off x="254975" y="1390375"/>
              <a:ext cx="4756500" cy="157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commitment to the Kabarak  call in 2012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Acknowledge ecological destruction</a:t>
              </a: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disproportionately driven by the rich, who must bear climate action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Prioritize climate and eco-justice and map actions for care for creation</a:t>
              </a:r>
              <a:endParaRPr/>
            </a:p>
          </p:txBody>
        </p:sp>
      </p:grpSp>
      <p:grpSp>
        <p:nvGrpSpPr>
          <p:cNvPr id="156" name="Google Shape;156;p7"/>
          <p:cNvGrpSpPr/>
          <p:nvPr/>
        </p:nvGrpSpPr>
        <p:grpSpPr>
          <a:xfrm>
            <a:off x="5595775" y="2233043"/>
            <a:ext cx="5181600" cy="3104704"/>
            <a:chOff x="0" y="9469"/>
            <a:chExt cx="5181600" cy="3104704"/>
          </a:xfrm>
        </p:grpSpPr>
        <p:sp>
          <p:nvSpPr>
            <p:cNvPr id="157" name="Google Shape;157;p7"/>
            <p:cNvSpPr/>
            <p:nvPr/>
          </p:nvSpPr>
          <p:spPr>
            <a:xfrm>
              <a:off x="0" y="9469"/>
              <a:ext cx="5181600" cy="17568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7"/>
            <p:cNvSpPr txBox="1"/>
            <p:nvPr/>
          </p:nvSpPr>
          <p:spPr>
            <a:xfrm>
              <a:off x="0" y="9469"/>
              <a:ext cx="5181600" cy="175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81275" rIns="142225" bIns="81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Proactively offer prayerful and financial solidarity with Friends and Friends supporting neighbours in the face of extreme weather events</a:t>
              </a:r>
              <a:endParaRPr sz="1800"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0" y="1766273"/>
              <a:ext cx="5181600" cy="1347900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7"/>
            <p:cNvSpPr txBox="1"/>
            <p:nvPr/>
          </p:nvSpPr>
          <p:spPr>
            <a:xfrm>
              <a:off x="0" y="1766273"/>
              <a:ext cx="5181600" cy="13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2540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n-US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Coordination of Global Quaker Sustainability Network</a:t>
              </a:r>
              <a:endParaRPr sz="900"/>
            </a:p>
            <a:p>
              <a:pPr marL="285750" marR="0" lvl="1" indent="-25400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Char char="•"/>
              </a:pPr>
              <a:r>
                <a:rPr lang="en-US" sz="2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Strengthen Climate Emergency Fund</a:t>
              </a:r>
              <a:endParaRPr sz="900"/>
            </a:p>
          </p:txBody>
        </p:sp>
      </p:grpSp>
      <p:pic>
        <p:nvPicPr>
          <p:cNvPr id="161" name="Google Shape;16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Climate Justice</a:t>
            </a:r>
            <a:endParaRPr sz="32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636151" y="2730480"/>
            <a:ext cx="5176624" cy="2051506"/>
            <a:chOff x="2488" y="1238564"/>
            <a:chExt cx="5176624" cy="2051507"/>
          </a:xfrm>
        </p:grpSpPr>
        <p:sp>
          <p:nvSpPr>
            <p:cNvPr id="168" name="Google Shape;168;p8"/>
            <p:cNvSpPr/>
            <p:nvPr/>
          </p:nvSpPr>
          <p:spPr>
            <a:xfrm rot="5400000">
              <a:off x="241696" y="1983041"/>
              <a:ext cx="720531" cy="1198948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121422" y="2341269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8"/>
            <p:cNvSpPr txBox="1"/>
            <p:nvPr/>
          </p:nvSpPr>
          <p:spPr>
            <a:xfrm>
              <a:off x="121422" y="2341269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Dig deep into the pain and trauma of the world</a:t>
              </a:r>
              <a:endParaRPr sz="1600"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999610" y="1894773"/>
              <a:ext cx="204229" cy="204229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8"/>
            <p:cNvSpPr/>
            <p:nvPr/>
          </p:nvSpPr>
          <p:spPr>
            <a:xfrm rot="5400000">
              <a:off x="1566787" y="1655146"/>
              <a:ext cx="720531" cy="1198948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1446512" y="2013374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8"/>
            <p:cNvSpPr txBox="1"/>
            <p:nvPr/>
          </p:nvSpPr>
          <p:spPr>
            <a:xfrm>
              <a:off x="1446512" y="2013374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Disrupt patterns of oppression and division, to acknowledge offences </a:t>
              </a:r>
              <a:endParaRPr sz="1600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2324700" y="1566878"/>
              <a:ext cx="204229" cy="204229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 rot="5400000">
              <a:off x="2891878" y="1327251"/>
              <a:ext cx="720531" cy="1198948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771603" y="1685479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 txBox="1"/>
            <p:nvPr/>
          </p:nvSpPr>
          <p:spPr>
            <a:xfrm>
              <a:off x="2771603" y="1685479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Challenge false notions of white supremacy, to repudiate doctrines of discovery</a:t>
              </a:r>
              <a:endParaRPr sz="1600"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3649791" y="1238983"/>
              <a:ext cx="204229" cy="204229"/>
            </a:xfrm>
            <a:prstGeom prst="triangle">
              <a:avLst>
                <a:gd name="adj" fmla="val 10000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 rot="5400000">
              <a:off x="4216968" y="999356"/>
              <a:ext cx="720531" cy="1198948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096694" y="1357584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4096694" y="1357584"/>
              <a:ext cx="1082417" cy="948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Make amends and to work for reparative and retrospective justice</a:t>
              </a:r>
              <a:endParaRPr sz="1600"/>
            </a:p>
          </p:txBody>
        </p:sp>
      </p:grpSp>
      <p:grpSp>
        <p:nvGrpSpPr>
          <p:cNvPr id="183" name="Google Shape;183;p8"/>
          <p:cNvGrpSpPr/>
          <p:nvPr/>
        </p:nvGrpSpPr>
        <p:grpSpPr>
          <a:xfrm>
            <a:off x="6019801" y="1934095"/>
            <a:ext cx="5735051" cy="4116599"/>
            <a:chOff x="0" y="442179"/>
            <a:chExt cx="5735051" cy="4116599"/>
          </a:xfrm>
        </p:grpSpPr>
        <p:sp>
          <p:nvSpPr>
            <p:cNvPr id="184" name="Google Shape;184;p8"/>
            <p:cNvSpPr/>
            <p:nvPr/>
          </p:nvSpPr>
          <p:spPr>
            <a:xfrm>
              <a:off x="0" y="442179"/>
              <a:ext cx="5735051" cy="795600"/>
            </a:xfrm>
            <a:prstGeom prst="roundRect">
              <a:avLst>
                <a:gd name="adj" fmla="val 16667"/>
              </a:avLst>
            </a:prstGeom>
            <a:solidFill>
              <a:srgbClr val="4372C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38838" y="481017"/>
              <a:ext cx="5657375" cy="717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Work with Sections to contact YMs to share Friends' concern for Historic and Continuing injustice</a:t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0" y="1295379"/>
              <a:ext cx="5735051" cy="795600"/>
            </a:xfrm>
            <a:prstGeom prst="roundRect">
              <a:avLst>
                <a:gd name="adj" fmla="val 16667"/>
              </a:avLst>
            </a:prstGeom>
            <a:solidFill>
              <a:srgbClr val="4372C3">
                <a:alpha val="6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38838" y="1334217"/>
              <a:ext cx="5657375" cy="717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Gather reports of any work towards addressing it at the 2027 online Plenary Meeting</a:t>
              </a:r>
              <a:endParaRPr dirty="0"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0" y="2148579"/>
              <a:ext cx="5735051" cy="795600"/>
            </a:xfrm>
            <a:prstGeom prst="roundRect">
              <a:avLst>
                <a:gd name="adj" fmla="val 16667"/>
              </a:avLst>
            </a:prstGeom>
            <a:solidFill>
              <a:srgbClr val="4372C3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38838" y="2187417"/>
              <a:ext cx="5657375" cy="717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Collaborate with or accompany programmes addressing similar concerns:</a:t>
              </a: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0" y="2944179"/>
              <a:ext cx="5735051" cy="1614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0" y="2944179"/>
              <a:ext cx="5735051" cy="1614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075" tIns="25400" rIns="142225" bIns="254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BYM Reparations Working Group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Participatory Action Participation, Action, Research 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Reparatory and Retrospective Justice (PARR Group)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Quaker Coalition for Uprooting Racism (QCUR) </a:t>
              </a:r>
              <a:r>
                <a:rPr lang="en-US" sz="1600" b="0" i="0" u="sng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https://www.fgcquaker.org/</a:t>
              </a: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Quaker Aboriginal Affairs Committee (CFSC)</a:t>
              </a:r>
              <a:endParaRPr dirty="0"/>
            </a:p>
          </p:txBody>
        </p:sp>
      </p:grpSp>
      <p:pic>
        <p:nvPicPr>
          <p:cNvPr id="192" name="Google Shape;19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Historical and Continuing Injustice</a:t>
            </a:r>
            <a:endParaRPr sz="32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9"/>
          <p:cNvGrpSpPr/>
          <p:nvPr/>
        </p:nvGrpSpPr>
        <p:grpSpPr>
          <a:xfrm>
            <a:off x="1203057" y="1825625"/>
            <a:ext cx="4135052" cy="4351338"/>
            <a:chOff x="364857" y="0"/>
            <a:chExt cx="4135052" cy="4351338"/>
          </a:xfrm>
        </p:grpSpPr>
        <p:sp>
          <p:nvSpPr>
            <p:cNvPr id="199" name="Google Shape;199;p9"/>
            <p:cNvSpPr/>
            <p:nvPr/>
          </p:nvSpPr>
          <p:spPr>
            <a:xfrm>
              <a:off x="364857" y="0"/>
              <a:ext cx="4135052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638500" y="1305401"/>
              <a:ext cx="1672264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 txBox="1"/>
            <p:nvPr/>
          </p:nvSpPr>
          <p:spPr>
            <a:xfrm>
              <a:off x="720133" y="1387034"/>
              <a:ext cx="1508998" cy="157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Affirm QUNO</a:t>
              </a:r>
              <a:b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&amp; Quaker agencies/ partners  </a:t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2554003" y="1305401"/>
              <a:ext cx="1672264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 txBox="1"/>
            <p:nvPr/>
          </p:nvSpPr>
          <p:spPr>
            <a:xfrm>
              <a:off x="2635636" y="1387034"/>
              <a:ext cx="1508998" cy="157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Support and uphold Friends who take non-violent direct action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4" name="Google Shape;204;p9"/>
          <p:cNvGrpSpPr/>
          <p:nvPr/>
        </p:nvGrpSpPr>
        <p:grpSpPr>
          <a:xfrm>
            <a:off x="5838893" y="1684421"/>
            <a:ext cx="5202516" cy="4492542"/>
            <a:chOff x="641251" y="0"/>
            <a:chExt cx="5202516" cy="4492542"/>
          </a:xfrm>
        </p:grpSpPr>
        <p:sp>
          <p:nvSpPr>
            <p:cNvPr id="205" name="Google Shape;205;p9"/>
            <p:cNvSpPr/>
            <p:nvPr/>
          </p:nvSpPr>
          <p:spPr>
            <a:xfrm>
              <a:off x="641251" y="0"/>
              <a:ext cx="4492542" cy="4492542"/>
            </a:xfrm>
            <a:prstGeom prst="triangle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2887522" y="449692"/>
              <a:ext cx="2920152" cy="1596958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 txBox="1"/>
            <p:nvPr/>
          </p:nvSpPr>
          <p:spPr>
            <a:xfrm>
              <a:off x="2965479" y="527649"/>
              <a:ext cx="2764238" cy="1441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Work with Quaker Agencies to challenge the corporations and governments which are failing to live up to their international climate and biodiversity commitments</a:t>
              </a: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2923615" y="2270333"/>
              <a:ext cx="2920152" cy="1596958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9"/>
            <p:cNvSpPr txBox="1"/>
            <p:nvPr/>
          </p:nvSpPr>
          <p:spPr>
            <a:xfrm>
              <a:off x="3001572" y="2348290"/>
              <a:ext cx="2764238" cy="1441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Advocate for assistance to developing countries that are particularly vulnerable to the adverse effects of climate change, in responding to loss and damage</a:t>
              </a:r>
              <a:endPara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0" name="Google Shape;21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Advocacy</a:t>
            </a:r>
            <a:endParaRPr sz="32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10"/>
          <p:cNvGrpSpPr/>
          <p:nvPr/>
        </p:nvGrpSpPr>
        <p:grpSpPr>
          <a:xfrm>
            <a:off x="1226819" y="1825625"/>
            <a:ext cx="4404360" cy="4351338"/>
            <a:chOff x="388619" y="0"/>
            <a:chExt cx="4404360" cy="4351338"/>
          </a:xfrm>
        </p:grpSpPr>
        <p:sp>
          <p:nvSpPr>
            <p:cNvPr id="217" name="Google Shape;217;p10"/>
            <p:cNvSpPr/>
            <p:nvPr/>
          </p:nvSpPr>
          <p:spPr>
            <a:xfrm>
              <a:off x="388619" y="0"/>
              <a:ext cx="4404360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1416843" y="1305401"/>
              <a:ext cx="2347912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0"/>
            <p:cNvSpPr txBox="1"/>
            <p:nvPr/>
          </p:nvSpPr>
          <p:spPr>
            <a:xfrm>
              <a:off x="1501809" y="1390367"/>
              <a:ext cx="2177980" cy="15706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en-US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isten to that of God in others, and only then speak our truth with humility, in ways which others can hear</a:t>
              </a:r>
              <a:endParaRPr sz="1300"/>
            </a:p>
          </p:txBody>
        </p:sp>
      </p:grpSp>
      <p:grpSp>
        <p:nvGrpSpPr>
          <p:cNvPr id="220" name="Google Shape;220;p10"/>
          <p:cNvGrpSpPr/>
          <p:nvPr/>
        </p:nvGrpSpPr>
        <p:grpSpPr>
          <a:xfrm>
            <a:off x="6260980" y="1825625"/>
            <a:ext cx="5004038" cy="4351338"/>
            <a:chOff x="88780" y="0"/>
            <a:chExt cx="5004038" cy="4351338"/>
          </a:xfrm>
        </p:grpSpPr>
        <p:sp>
          <p:nvSpPr>
            <p:cNvPr id="221" name="Google Shape;221;p10"/>
            <p:cNvSpPr/>
            <p:nvPr/>
          </p:nvSpPr>
          <p:spPr>
            <a:xfrm>
              <a:off x="88780" y="0"/>
              <a:ext cx="4351338" cy="4351338"/>
            </a:xfrm>
            <a:prstGeom prst="triangle">
              <a:avLst>
                <a:gd name="adj" fmla="val 5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2264449" y="435558"/>
              <a:ext cx="2828369" cy="1546764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0"/>
            <p:cNvSpPr txBox="1"/>
            <p:nvPr/>
          </p:nvSpPr>
          <p:spPr>
            <a:xfrm>
              <a:off x="2339956" y="511065"/>
              <a:ext cx="2677355" cy="1395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Write to churches and faith groups sharing our journey  </a:t>
              </a:r>
              <a:endParaRPr/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2264449" y="2175669"/>
              <a:ext cx="2828369" cy="1546764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0"/>
            <p:cNvSpPr txBox="1"/>
            <p:nvPr/>
          </p:nvSpPr>
          <p:spPr>
            <a:xfrm>
              <a:off x="2339956" y="2251176"/>
              <a:ext cx="2677355" cy="1395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Explore collaborative ways to challenge false notions of white supremacy, to repudiate doctrines of discovery, and make amends in support of reparative and retrospective justice</a:t>
              </a:r>
              <a:endParaRPr/>
            </a:p>
          </p:txBody>
        </p:sp>
      </p:grpSp>
      <p:pic>
        <p:nvPicPr>
          <p:cNvPr id="226" name="Google Shape;22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Interfaith Collaboration</a:t>
            </a:r>
            <a:endParaRPr sz="32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1"/>
          <p:cNvGrpSpPr/>
          <p:nvPr/>
        </p:nvGrpSpPr>
        <p:grpSpPr>
          <a:xfrm>
            <a:off x="1226819" y="1825625"/>
            <a:ext cx="4404360" cy="4351338"/>
            <a:chOff x="388619" y="0"/>
            <a:chExt cx="4404360" cy="4351338"/>
          </a:xfrm>
        </p:grpSpPr>
        <p:sp>
          <p:nvSpPr>
            <p:cNvPr id="233" name="Google Shape;233;p11"/>
            <p:cNvSpPr/>
            <p:nvPr/>
          </p:nvSpPr>
          <p:spPr>
            <a:xfrm>
              <a:off x="388619" y="0"/>
              <a:ext cx="4404360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1756886" y="1305401"/>
              <a:ext cx="1667827" cy="174053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1"/>
            <p:cNvSpPr txBox="1"/>
            <p:nvPr/>
          </p:nvSpPr>
          <p:spPr>
            <a:xfrm>
              <a:off x="1838303" y="1386818"/>
              <a:ext cx="1504993" cy="1577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Inequalities in international Quaker organizations (participation &amp; representations) and delocalization </a:t>
              </a:r>
              <a:endParaRPr/>
            </a:p>
          </p:txBody>
        </p:sp>
      </p:grpSp>
      <p:grpSp>
        <p:nvGrpSpPr>
          <p:cNvPr id="236" name="Google Shape;236;p11"/>
          <p:cNvGrpSpPr/>
          <p:nvPr/>
        </p:nvGrpSpPr>
        <p:grpSpPr>
          <a:xfrm>
            <a:off x="6068809" y="1850555"/>
            <a:ext cx="5031444" cy="4301477"/>
            <a:chOff x="582409" y="24930"/>
            <a:chExt cx="5031444" cy="4301477"/>
          </a:xfrm>
        </p:grpSpPr>
        <p:sp>
          <p:nvSpPr>
            <p:cNvPr id="237" name="Google Shape;237;p11"/>
            <p:cNvSpPr/>
            <p:nvPr/>
          </p:nvSpPr>
          <p:spPr>
            <a:xfrm rot="5400000">
              <a:off x="880301" y="1271326"/>
              <a:ext cx="1124378" cy="12800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582409" y="24930"/>
              <a:ext cx="1892792" cy="1324893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1"/>
            <p:cNvSpPr txBox="1"/>
            <p:nvPr/>
          </p:nvSpPr>
          <p:spPr>
            <a:xfrm>
              <a:off x="647097" y="89618"/>
              <a:ext cx="1763416" cy="1195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Work with QUNC, QUNO and Nominations committees towards an increased representation of QUNC members from the Global South by 2027</a:t>
              </a:r>
              <a:endParaRPr/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2475201" y="151288"/>
              <a:ext cx="1376636" cy="10708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1"/>
            <p:cNvSpPr/>
            <p:nvPr/>
          </p:nvSpPr>
          <p:spPr>
            <a:xfrm rot="5400000">
              <a:off x="2449627" y="2759619"/>
              <a:ext cx="1124378" cy="12800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2151735" y="1513222"/>
              <a:ext cx="1892792" cy="1324893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1"/>
            <p:cNvSpPr txBox="1"/>
            <p:nvPr/>
          </p:nvSpPr>
          <p:spPr>
            <a:xfrm>
              <a:off x="2216423" y="1577910"/>
              <a:ext cx="1763416" cy="1195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Encourage and where possible assist QUNO towards a target of an increased number of PAs and QUNO Summer School from the Global South </a:t>
              </a:r>
              <a:endParaRPr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4044527" y="1639581"/>
              <a:ext cx="1376636" cy="10708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3721061" y="3001514"/>
              <a:ext cx="1892792" cy="1324893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1"/>
            <p:cNvSpPr txBox="1"/>
            <p:nvPr/>
          </p:nvSpPr>
          <p:spPr>
            <a:xfrm>
              <a:off x="3785749" y="3066202"/>
              <a:ext cx="1763416" cy="1195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Explore opportunities for increased engagement with UN Bodies in the Global South, e.g. the UN Environment Programme in Nairobi</a:t>
              </a:r>
              <a:endParaRPr/>
            </a:p>
          </p:txBody>
        </p:sp>
      </p:grpSp>
      <p:pic>
        <p:nvPicPr>
          <p:cNvPr id="247" name="Google Shape;24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6100" y="457200"/>
            <a:ext cx="2038702" cy="7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8833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Representation in QUNO / Quaker Agencies</a:t>
            </a:r>
            <a:endParaRPr sz="32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739</Words>
  <Application>Microsoft Office PowerPoint</Application>
  <PresentationFormat>Widescreen</PresentationFormat>
  <Paragraphs>68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 Presentation to Quaker Africa Interest Group Meeting  1 March 2025</vt:lpstr>
      <vt:lpstr>PowerPoint Presentation</vt:lpstr>
      <vt:lpstr>Dedication – inspiration from the tapestry</vt:lpstr>
      <vt:lpstr>Strategic Plan</vt:lpstr>
      <vt:lpstr>Priorities</vt:lpstr>
      <vt:lpstr>Solidarity with Suffering</vt:lpstr>
      <vt:lpstr>Climate Justice</vt:lpstr>
      <vt:lpstr>Historical and Continuing Injustice</vt:lpstr>
      <vt:lpstr>Advocacy</vt:lpstr>
      <vt:lpstr>Interfaith Collaboration</vt:lpstr>
      <vt:lpstr>Representation in QUNO / Quaker Agencies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Hezron Masitsa</dc:creator>
  <cp:lastModifiedBy>Mark Holtom</cp:lastModifiedBy>
  <cp:revision>2</cp:revision>
  <dcterms:created xsi:type="dcterms:W3CDTF">2025-02-12T13:06:11Z</dcterms:created>
  <dcterms:modified xsi:type="dcterms:W3CDTF">2025-02-27T17:00:45Z</dcterms:modified>
</cp:coreProperties>
</file>